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65" r:id="rId2"/>
    <p:sldId id="280" r:id="rId3"/>
    <p:sldId id="281" r:id="rId4"/>
    <p:sldId id="268" r:id="rId5"/>
    <p:sldId id="282" r:id="rId6"/>
    <p:sldId id="269" r:id="rId7"/>
    <p:sldId id="283" r:id="rId8"/>
    <p:sldId id="284" r:id="rId9"/>
    <p:sldId id="295" r:id="rId10"/>
    <p:sldId id="272" r:id="rId11"/>
    <p:sldId id="296" r:id="rId12"/>
    <p:sldId id="297" r:id="rId13"/>
    <p:sldId id="286" r:id="rId14"/>
    <p:sldId id="274" r:id="rId15"/>
    <p:sldId id="288" r:id="rId16"/>
    <p:sldId id="287" r:id="rId17"/>
    <p:sldId id="276" r:id="rId18"/>
    <p:sldId id="290" r:id="rId19"/>
    <p:sldId id="289" r:id="rId20"/>
    <p:sldId id="294" r:id="rId21"/>
    <p:sldId id="278" r:id="rId22"/>
    <p:sldId id="29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58"/>
    <a:srgbClr val="FFFFFF"/>
    <a:srgbClr val="EC33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699" autoAdjust="0"/>
  </p:normalViewPr>
  <p:slideViewPr>
    <p:cSldViewPr showGuides="1">
      <p:cViewPr varScale="1">
        <p:scale>
          <a:sx n="56" d="100"/>
          <a:sy n="56" d="100"/>
        </p:scale>
        <p:origin x="1092" y="72"/>
      </p:cViewPr>
      <p:guideLst>
        <p:guide orient="horz" pos="2160"/>
        <p:guide pos="3840"/>
      </p:guideLst>
    </p:cSldViewPr>
  </p:slideViewPr>
  <p:notesTextViewPr>
    <p:cViewPr>
      <p:scale>
        <a:sx n="100" d="100"/>
        <a:sy n="100" d="100"/>
      </p:scale>
      <p:origin x="0" y="-1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Blad1!$B$1</c:f>
              <c:strCache>
                <c:ptCount val="1"/>
                <c:pt idx="0">
                  <c:v>gezonde levensjaren</c:v>
                </c:pt>
              </c:strCache>
            </c:strRef>
          </c:tx>
          <c:spPr>
            <a:solidFill>
              <a:srgbClr val="EC332E"/>
            </a:solidFill>
            <a:ln>
              <a:noFill/>
            </a:ln>
            <a:effectLst/>
          </c:spPr>
          <c:invertIfNegative val="0"/>
          <c:dPt>
            <c:idx val="0"/>
            <c:invertIfNegative val="0"/>
            <c:bubble3D val="0"/>
            <c:spPr>
              <a:solidFill>
                <a:srgbClr val="009D58"/>
              </a:solidFill>
              <a:ln>
                <a:noFill/>
              </a:ln>
              <a:effectLst/>
            </c:spPr>
          </c:dPt>
          <c:dPt>
            <c:idx val="1"/>
            <c:invertIfNegative val="0"/>
            <c:bubble3D val="0"/>
            <c:spPr>
              <a:solidFill>
                <a:srgbClr val="009D58"/>
              </a:solidFill>
              <a:ln>
                <a:noFill/>
              </a:ln>
              <a:effectLst/>
            </c:spPr>
          </c:dPt>
          <c:cat>
            <c:strRef>
              <c:f>Blad1!$A$2:$A$3</c:f>
              <c:strCache>
                <c:ptCount val="2"/>
                <c:pt idx="0">
                  <c:v>laaggeschoold</c:v>
                </c:pt>
                <c:pt idx="1">
                  <c:v>hooggeschoold</c:v>
                </c:pt>
              </c:strCache>
            </c:strRef>
          </c:cat>
          <c:val>
            <c:numRef>
              <c:f>Blad1!$B$2:$B$3</c:f>
              <c:numCache>
                <c:formatCode>General</c:formatCode>
                <c:ptCount val="2"/>
                <c:pt idx="0">
                  <c:v>51.5</c:v>
                </c:pt>
                <c:pt idx="1">
                  <c:v>70.5</c:v>
                </c:pt>
              </c:numCache>
            </c:numRef>
          </c:val>
        </c:ser>
        <c:ser>
          <c:idx val="1"/>
          <c:order val="1"/>
          <c:tx>
            <c:strRef>
              <c:f>Blad1!$C$1</c:f>
              <c:strCache>
                <c:ptCount val="1"/>
                <c:pt idx="0">
                  <c:v>levensverwachting</c:v>
                </c:pt>
              </c:strCache>
            </c:strRef>
          </c:tx>
          <c:spPr>
            <a:solidFill>
              <a:srgbClr val="C00000"/>
            </a:solidFill>
            <a:ln>
              <a:noFill/>
            </a:ln>
            <a:effectLst/>
          </c:spPr>
          <c:invertIfNegative val="0"/>
          <c:cat>
            <c:strRef>
              <c:f>Blad1!$A$2:$A$3</c:f>
              <c:strCache>
                <c:ptCount val="2"/>
                <c:pt idx="0">
                  <c:v>laaggeschoold</c:v>
                </c:pt>
                <c:pt idx="1">
                  <c:v>hooggeschoold</c:v>
                </c:pt>
              </c:strCache>
            </c:strRef>
          </c:cat>
          <c:val>
            <c:numRef>
              <c:f>Blad1!$C$2:$C$3</c:f>
              <c:numCache>
                <c:formatCode>General</c:formatCode>
                <c:ptCount val="2"/>
                <c:pt idx="0">
                  <c:v>25</c:v>
                </c:pt>
                <c:pt idx="1">
                  <c:v>10</c:v>
                </c:pt>
              </c:numCache>
            </c:numRef>
          </c:val>
        </c:ser>
        <c:dLbls>
          <c:showLegendKey val="0"/>
          <c:showVal val="0"/>
          <c:showCatName val="0"/>
          <c:showSerName val="0"/>
          <c:showPercent val="0"/>
          <c:showBubbleSize val="0"/>
        </c:dLbls>
        <c:gapWidth val="150"/>
        <c:overlap val="100"/>
        <c:axId val="180071968"/>
        <c:axId val="180071576"/>
      </c:barChart>
      <c:catAx>
        <c:axId val="18007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180071576"/>
        <c:crosses val="autoZero"/>
        <c:auto val="1"/>
        <c:lblAlgn val="ctr"/>
        <c:lblOffset val="100"/>
        <c:noMultiLvlLbl val="0"/>
      </c:catAx>
      <c:valAx>
        <c:axId val="180071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18007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Blad1!$B$1</c:f>
              <c:strCache>
                <c:ptCount val="1"/>
                <c:pt idx="0">
                  <c:v>gezonde levensjaren</c:v>
                </c:pt>
              </c:strCache>
            </c:strRef>
          </c:tx>
          <c:spPr>
            <a:solidFill>
              <a:srgbClr val="009D58"/>
            </a:solidFill>
            <a:ln>
              <a:noFill/>
            </a:ln>
            <a:effectLst/>
          </c:spPr>
          <c:invertIfNegative val="0"/>
          <c:dPt>
            <c:idx val="0"/>
            <c:invertIfNegative val="0"/>
            <c:bubble3D val="0"/>
            <c:spPr>
              <a:solidFill>
                <a:srgbClr val="009D58"/>
              </a:solidFill>
              <a:ln>
                <a:noFill/>
              </a:ln>
              <a:effectLst/>
            </c:spPr>
          </c:dPt>
          <c:dPt>
            <c:idx val="1"/>
            <c:invertIfNegative val="0"/>
            <c:bubble3D val="0"/>
            <c:spPr>
              <a:solidFill>
                <a:srgbClr val="009D58"/>
              </a:solidFill>
              <a:ln>
                <a:noFill/>
              </a:ln>
              <a:effectLst/>
            </c:spPr>
          </c:dPt>
          <c:cat>
            <c:strRef>
              <c:f>Blad1!$A$2:$A$3</c:f>
              <c:strCache>
                <c:ptCount val="2"/>
                <c:pt idx="0">
                  <c:v>Laaggeschoold</c:v>
                </c:pt>
                <c:pt idx="1">
                  <c:v>hooggeschoold</c:v>
                </c:pt>
              </c:strCache>
            </c:strRef>
          </c:cat>
          <c:val>
            <c:numRef>
              <c:f>Blad1!$B$2:$B$3</c:f>
              <c:numCache>
                <c:formatCode>General</c:formatCode>
                <c:ptCount val="2"/>
                <c:pt idx="0">
                  <c:v>51.5</c:v>
                </c:pt>
                <c:pt idx="1">
                  <c:v>70.5</c:v>
                </c:pt>
              </c:numCache>
            </c:numRef>
          </c:val>
        </c:ser>
        <c:ser>
          <c:idx val="1"/>
          <c:order val="1"/>
          <c:tx>
            <c:strRef>
              <c:f>Blad1!$C$1</c:f>
              <c:strCache>
                <c:ptCount val="1"/>
                <c:pt idx="0">
                  <c:v>levensverwachting</c:v>
                </c:pt>
              </c:strCache>
            </c:strRef>
          </c:tx>
          <c:spPr>
            <a:solidFill>
              <a:srgbClr val="C00000"/>
            </a:solidFill>
            <a:ln>
              <a:noFill/>
            </a:ln>
            <a:effectLst/>
          </c:spPr>
          <c:invertIfNegative val="0"/>
          <c:cat>
            <c:strRef>
              <c:f>Blad1!$A$2:$A$3</c:f>
              <c:strCache>
                <c:ptCount val="2"/>
                <c:pt idx="0">
                  <c:v>Laaggeschoold</c:v>
                </c:pt>
                <c:pt idx="1">
                  <c:v>hooggeschoold</c:v>
                </c:pt>
              </c:strCache>
            </c:strRef>
          </c:cat>
          <c:val>
            <c:numRef>
              <c:f>Blad1!$C$2:$C$3</c:f>
              <c:numCache>
                <c:formatCode>General</c:formatCode>
                <c:ptCount val="2"/>
                <c:pt idx="0">
                  <c:v>25</c:v>
                </c:pt>
                <c:pt idx="1">
                  <c:v>10</c:v>
                </c:pt>
              </c:numCache>
            </c:numRef>
          </c:val>
        </c:ser>
        <c:dLbls>
          <c:showLegendKey val="0"/>
          <c:showVal val="0"/>
          <c:showCatName val="0"/>
          <c:showSerName val="0"/>
          <c:showPercent val="0"/>
          <c:showBubbleSize val="0"/>
        </c:dLbls>
        <c:gapWidth val="150"/>
        <c:overlap val="100"/>
        <c:axId val="306983624"/>
        <c:axId val="306987152"/>
      </c:barChart>
      <c:catAx>
        <c:axId val="30698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06987152"/>
        <c:crosses val="autoZero"/>
        <c:auto val="1"/>
        <c:lblAlgn val="ctr"/>
        <c:lblOffset val="100"/>
        <c:noMultiLvlLbl val="0"/>
      </c:catAx>
      <c:valAx>
        <c:axId val="30698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BE"/>
          </a:p>
        </c:txPr>
        <c:crossAx val="306983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drawing1.xml><?xml version="1.0" encoding="utf-8"?>
<c:userShapes xmlns:c="http://schemas.openxmlformats.org/drawingml/2006/chart">
  <cdr:relSizeAnchor xmlns:cdr="http://schemas.openxmlformats.org/drawingml/2006/chartDrawing">
    <cdr:from>
      <cdr:x>0.42441</cdr:x>
      <cdr:y>0.4083</cdr:y>
    </cdr:from>
    <cdr:to>
      <cdr:x>0.45335</cdr:x>
      <cdr:y>0.897</cdr:y>
    </cdr:to>
    <cdr:sp macro="" textlink="">
      <cdr:nvSpPr>
        <cdr:cNvPr id="2" name="Rechteraccolade 1"/>
        <cdr:cNvSpPr/>
      </cdr:nvSpPr>
      <cdr:spPr>
        <a:xfrm xmlns:a="http://schemas.openxmlformats.org/drawingml/2006/main">
          <a:off x="2111961" y="2105673"/>
          <a:ext cx="144016" cy="2520280"/>
        </a:xfrm>
        <a:prstGeom xmlns:a="http://schemas.openxmlformats.org/drawingml/2006/main" prst="rightBrace">
          <a:avLst/>
        </a:prstGeom>
        <a:ln xmlns:a="http://schemas.openxmlformats.org/drawingml/2006/main" w="2857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BE">
            <a:solidFill>
              <a:srgbClr val="C00000"/>
            </a:solidFill>
          </a:endParaRPr>
        </a:p>
      </cdr:txBody>
    </cdr:sp>
  </cdr:relSizeAnchor>
  <cdr:relSizeAnchor xmlns:cdr="http://schemas.openxmlformats.org/drawingml/2006/chartDrawing">
    <cdr:from>
      <cdr:x>0.49313</cdr:x>
      <cdr:y>0.49081</cdr:y>
    </cdr:from>
    <cdr:to>
      <cdr:x>0.81511</cdr:x>
      <cdr:y>0.8678</cdr:y>
    </cdr:to>
    <cdr:sp macro="" textlink="">
      <cdr:nvSpPr>
        <cdr:cNvPr id="3" name="Tekstvak 2"/>
        <cdr:cNvSpPr txBox="1"/>
      </cdr:nvSpPr>
      <cdr:spPr>
        <a:xfrm xmlns:a="http://schemas.openxmlformats.org/drawingml/2006/main">
          <a:off x="2453932" y="2531180"/>
          <a:ext cx="1602245" cy="1944216"/>
        </a:xfrm>
        <a:prstGeom xmlns:a="http://schemas.openxmlformats.org/drawingml/2006/main" prst="rect">
          <a:avLst/>
        </a:prstGeom>
        <a:solidFill xmlns:a="http://schemas.openxmlformats.org/drawingml/2006/main">
          <a:srgbClr val="FFFFFF">
            <a:alpha val="61176"/>
          </a:srgbClr>
        </a:solidFill>
      </cdr:spPr>
      <cdr:txBody>
        <a:bodyPr xmlns:a="http://schemas.openxmlformats.org/drawingml/2006/main" vertOverflow="clip" wrap="square" rtlCol="0"/>
        <a:lstStyle xmlns:a="http://schemas.openxmlformats.org/drawingml/2006/main"/>
        <a:p xmlns:a="http://schemas.openxmlformats.org/drawingml/2006/main">
          <a:r>
            <a:rPr lang="nl-BE" sz="2000" dirty="0" smtClean="0">
              <a:solidFill>
                <a:srgbClr val="C00000"/>
              </a:solidFill>
            </a:rPr>
            <a:t>Maar 52 gezonde levensjaren, en dan werken tot 67?</a:t>
          </a:r>
          <a:endParaRPr lang="nl-BE" sz="20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0.39302</cdr:x>
      <cdr:y>0.37304</cdr:y>
    </cdr:from>
    <cdr:to>
      <cdr:x>0.41977</cdr:x>
      <cdr:y>0.81681</cdr:y>
    </cdr:to>
    <cdr:sp macro="" textlink="">
      <cdr:nvSpPr>
        <cdr:cNvPr id="2" name="Rechteraccolade 1"/>
        <cdr:cNvSpPr/>
      </cdr:nvSpPr>
      <cdr:spPr>
        <a:xfrm xmlns:a="http://schemas.openxmlformats.org/drawingml/2006/main">
          <a:off x="4232672" y="1694879"/>
          <a:ext cx="288032" cy="2016224"/>
        </a:xfrm>
        <a:prstGeom xmlns:a="http://schemas.openxmlformats.org/drawingml/2006/main" prst="rightBrace">
          <a:avLst/>
        </a:prstGeom>
        <a:ln xmlns:a="http://schemas.openxmlformats.org/drawingml/2006/main" w="2857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BE">
            <a:solidFill>
              <a:srgbClr val="C00000"/>
            </a:solidFill>
          </a:endParaRPr>
        </a:p>
      </cdr:txBody>
    </cdr:sp>
  </cdr:relSizeAnchor>
  <cdr:relSizeAnchor xmlns:cdr="http://schemas.openxmlformats.org/drawingml/2006/chartDrawing">
    <cdr:from>
      <cdr:x>0.43314</cdr:x>
      <cdr:y>0.44657</cdr:y>
    </cdr:from>
    <cdr:to>
      <cdr:x>0.60698</cdr:x>
      <cdr:y>0.84279</cdr:y>
    </cdr:to>
    <cdr:sp macro="" textlink="">
      <cdr:nvSpPr>
        <cdr:cNvPr id="3" name="Tekstvak 2"/>
        <cdr:cNvSpPr txBox="1"/>
      </cdr:nvSpPr>
      <cdr:spPr>
        <a:xfrm xmlns:a="http://schemas.openxmlformats.org/drawingml/2006/main">
          <a:off x="4664720" y="2028956"/>
          <a:ext cx="1872208" cy="18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2000" dirty="0" smtClean="0">
              <a:solidFill>
                <a:srgbClr val="C00000"/>
              </a:solidFill>
            </a:rPr>
            <a:t>Maar 52 gezonde levensjaren, en dan werken tot 67?</a:t>
          </a:r>
          <a:endParaRPr lang="nl-BE" sz="2000" dirty="0">
            <a:solidFill>
              <a:srgbClr val="C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46DDD-A592-4618-9148-C0832BF1DBAE}" type="datetimeFigureOut">
              <a:rPr lang="nl-NL" smtClean="0"/>
              <a:pPr/>
              <a:t>12-12-2017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857C5-A091-4573-8B39-F979CFB9FB31}" type="slidenum">
              <a:rPr lang="nl-NL" smtClean="0"/>
              <a:pPr/>
              <a:t>‹nr.›</a:t>
            </a:fld>
            <a:endParaRPr lang="nl-NL"/>
          </a:p>
        </p:txBody>
      </p:sp>
    </p:spTree>
    <p:extLst>
      <p:ext uri="{BB962C8B-B14F-4D97-AF65-F5344CB8AC3E}">
        <p14:creationId xmlns:p14="http://schemas.microsoft.com/office/powerpoint/2010/main" val="58849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Wettelijk</a:t>
            </a:r>
            <a:r>
              <a:rPr lang="nl-BE" baseline="0" dirty="0" smtClean="0"/>
              <a:t> pensioen: </a:t>
            </a:r>
          </a:p>
          <a:p>
            <a:r>
              <a:rPr lang="nl-BE" baseline="0" dirty="0" smtClean="0"/>
              <a:t>1/1/2025 van 65 jaar naar 66 jaar (iedereen die in 2017 57 jaar of jonger is!)</a:t>
            </a:r>
          </a:p>
          <a:p>
            <a:r>
              <a:rPr lang="nl-BE" baseline="0" dirty="0" smtClean="0"/>
              <a:t>1/1/2030 van 66 jaar naar 67 jaar (iedereen die in 2017 52 jaar of jonger is!)</a:t>
            </a:r>
          </a:p>
          <a:p>
            <a:r>
              <a:rPr lang="nl-BE" baseline="0" dirty="0" smtClean="0"/>
              <a:t>Vervroegd pensioen</a:t>
            </a:r>
          </a:p>
          <a:p>
            <a:r>
              <a:rPr lang="nl-BE" baseline="0" dirty="0" smtClean="0"/>
              <a:t>Di </a:t>
            </a:r>
            <a:r>
              <a:rPr lang="nl-BE" baseline="0" dirty="0" err="1" smtClean="0"/>
              <a:t>Rupo</a:t>
            </a:r>
            <a:r>
              <a:rPr lang="nl-BE" baseline="0" dirty="0" smtClean="0"/>
              <a:t> (2012): 60 jaar naar 62 jaar met 40 jaar loopbaan, uitzondering 41 jaar loopbaan = 61 jaar, 42 jaar loopbaan = 60 jaar</a:t>
            </a:r>
          </a:p>
          <a:p>
            <a:r>
              <a:rPr lang="nl-BE" baseline="0" dirty="0" smtClean="0"/>
              <a:t>Michel I (2019): 62 jaar naar 63 jaar met 42 jaar loopbaan, uitzondering 43 jaar loopbaan = 61 jaar, 44 jaar loopbaan = 60 jaar (dit alles wordt geleidelijk verhoogd met volle uitvoering vanaf 2019)</a:t>
            </a:r>
          </a:p>
          <a:p>
            <a:r>
              <a:rPr lang="nl-BE" baseline="0" dirty="0" smtClean="0"/>
              <a:t>Pensioenbonus werd in 2007 ingevoerd (generatiepact) om langer werken te stimuleren! Dit kon oplopen van 1,5€ tot 2,6€/dag extra bovenop je pensioen.</a:t>
            </a:r>
          </a:p>
        </p:txBody>
      </p:sp>
      <p:sp>
        <p:nvSpPr>
          <p:cNvPr id="4" name="Tijdelijke aanduiding voor dianummer 3"/>
          <p:cNvSpPr>
            <a:spLocks noGrp="1"/>
          </p:cNvSpPr>
          <p:nvPr>
            <p:ph type="sldNum" sz="quarter" idx="10"/>
          </p:nvPr>
        </p:nvSpPr>
        <p:spPr/>
        <p:txBody>
          <a:bodyPr/>
          <a:lstStyle/>
          <a:p>
            <a:fld id="{E6B68DBA-09C3-4A87-9554-CBB4A552CCBC}" type="slidenum">
              <a:rPr lang="en-US" smtClean="0"/>
              <a:t>6</a:t>
            </a:fld>
            <a:endParaRPr lang="en-US"/>
          </a:p>
        </p:txBody>
      </p:sp>
    </p:spTree>
    <p:extLst>
      <p:ext uri="{BB962C8B-B14F-4D97-AF65-F5344CB8AC3E}">
        <p14:creationId xmlns:p14="http://schemas.microsoft.com/office/powerpoint/2010/main" val="409566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Verminderd pensioen voor mensen op werkloosheid en in SWT</a:t>
            </a:r>
          </a:p>
          <a:p>
            <a:r>
              <a:rPr lang="nl-BE" dirty="0" smtClean="0"/>
              <a:t>werkloosheidsperiodes vanaf de tweede periode (na één jaar) SWT pensioenberekening niet meer op basis van laatst verdiende loon, maar op basis van een forfaitair bedrag (minimum per loopbaanjaar van 23.841,73 euro).</a:t>
            </a:r>
          </a:p>
          <a:p>
            <a:r>
              <a:rPr lang="nl-BE" dirty="0" smtClean="0"/>
              <a:t>werknemer gemiddelde loopbaan: 5,6 jaar periodes van werkloosheid en SWT.</a:t>
            </a:r>
          </a:p>
          <a:p>
            <a:r>
              <a:rPr lang="nl-BE" dirty="0" smtClean="0"/>
              <a:t>‘gemiddelde’ mannelijke werknemer verliest zo 152 euro pensioen per maand. Een ‘gemiddelde’ werkneemster verliest 133 euro per maand..</a:t>
            </a:r>
          </a:p>
          <a:p>
            <a:r>
              <a:rPr lang="nl-BE" dirty="0" smtClean="0"/>
              <a:t>Eenheid van loopbaan vanaf 2019: niet de beste maar laatste jaren worden meegenomen.</a:t>
            </a:r>
          </a:p>
          <a:p>
            <a:endParaRPr lang="nl-BE" dirty="0"/>
          </a:p>
        </p:txBody>
      </p:sp>
      <p:sp>
        <p:nvSpPr>
          <p:cNvPr id="4" name="Tijdelijke aanduiding voor dianummer 3"/>
          <p:cNvSpPr>
            <a:spLocks noGrp="1"/>
          </p:cNvSpPr>
          <p:nvPr>
            <p:ph type="sldNum" sz="quarter" idx="10"/>
          </p:nvPr>
        </p:nvSpPr>
        <p:spPr/>
        <p:txBody>
          <a:bodyPr/>
          <a:lstStyle/>
          <a:p>
            <a:fld id="{3F1857C5-A091-4573-8B39-F979CFB9FB31}" type="slidenum">
              <a:rPr lang="nl-NL" smtClean="0"/>
              <a:pPr/>
              <a:t>7</a:t>
            </a:fld>
            <a:endParaRPr lang="nl-NL"/>
          </a:p>
        </p:txBody>
      </p:sp>
    </p:spTree>
    <p:extLst>
      <p:ext uri="{BB962C8B-B14F-4D97-AF65-F5344CB8AC3E}">
        <p14:creationId xmlns:p14="http://schemas.microsoft.com/office/powerpoint/2010/main" val="189403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smtClean="0"/>
              <a:t>Bacquelaine</a:t>
            </a:r>
            <a:r>
              <a:rPr lang="nl-NL" dirty="0" smtClean="0"/>
              <a:t> in </a:t>
            </a:r>
            <a:r>
              <a:rPr lang="nl-BE" dirty="0" smtClean="0"/>
              <a:t>De Tijd, 22 november 2017.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Basisrendement</a:t>
            </a:r>
            <a:r>
              <a:rPr lang="nl-NL" baseline="0" dirty="0" smtClean="0"/>
              <a:t> wordt 1,75%. De </a:t>
            </a:r>
            <a:r>
              <a:rPr lang="nl-NL" dirty="0" smtClean="0"/>
              <a:t>rendementsgarantie wordt elk jaar opnieuw bepaald dient rekening te houden met de stijging van rendementen op de financiële markten voer een zeer lange periode</a:t>
            </a:r>
            <a:endParaRPr lang="en-US" dirty="0" smtClean="0"/>
          </a:p>
          <a:p>
            <a:endParaRPr lang="nl-BE" dirty="0"/>
          </a:p>
        </p:txBody>
      </p:sp>
      <p:sp>
        <p:nvSpPr>
          <p:cNvPr id="4" name="Tijdelijke aanduiding voor dianummer 3"/>
          <p:cNvSpPr>
            <a:spLocks noGrp="1"/>
          </p:cNvSpPr>
          <p:nvPr>
            <p:ph type="sldNum" sz="quarter" idx="10"/>
          </p:nvPr>
        </p:nvSpPr>
        <p:spPr/>
        <p:txBody>
          <a:bodyPr/>
          <a:lstStyle/>
          <a:p>
            <a:fld id="{3F1857C5-A091-4573-8B39-F979CFB9FB31}" type="slidenum">
              <a:rPr lang="nl-NL" smtClean="0"/>
              <a:pPr/>
              <a:t>8</a:t>
            </a:fld>
            <a:endParaRPr lang="nl-NL"/>
          </a:p>
        </p:txBody>
      </p:sp>
    </p:spTree>
    <p:extLst>
      <p:ext uri="{BB962C8B-B14F-4D97-AF65-F5344CB8AC3E}">
        <p14:creationId xmlns:p14="http://schemas.microsoft.com/office/powerpoint/2010/main" val="78866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F1857C5-A091-4573-8B39-F979CFB9FB31}" type="slidenum">
              <a:rPr lang="nl-NL" smtClean="0"/>
              <a:pPr/>
              <a:t>17</a:t>
            </a:fld>
            <a:endParaRPr lang="nl-NL"/>
          </a:p>
        </p:txBody>
      </p:sp>
    </p:spTree>
    <p:extLst>
      <p:ext uri="{BB962C8B-B14F-4D97-AF65-F5344CB8AC3E}">
        <p14:creationId xmlns:p14="http://schemas.microsoft.com/office/powerpoint/2010/main" val="209473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F1857C5-A091-4573-8B39-F979CFB9FB31}" type="slidenum">
              <a:rPr lang="nl-NL" smtClean="0"/>
              <a:pPr/>
              <a:t>19</a:t>
            </a:fld>
            <a:endParaRPr lang="nl-NL"/>
          </a:p>
        </p:txBody>
      </p:sp>
    </p:spTree>
    <p:extLst>
      <p:ext uri="{BB962C8B-B14F-4D97-AF65-F5344CB8AC3E}">
        <p14:creationId xmlns:p14="http://schemas.microsoft.com/office/powerpoint/2010/main" val="3031798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8">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91344" y="188639"/>
            <a:ext cx="11809312" cy="6552729"/>
          </a:xfrm>
          <a:prstGeom prst="rect">
            <a:avLst/>
          </a:prstGeom>
        </p:spPr>
      </p:pic>
      <p:sp>
        <p:nvSpPr>
          <p:cNvPr id="17" name="Rechthoek 16"/>
          <p:cNvSpPr/>
          <p:nvPr userDrawn="1"/>
        </p:nvSpPr>
        <p:spPr>
          <a:xfrm>
            <a:off x="0" y="0"/>
            <a:ext cx="12191761"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8" name="Rechthoek 17"/>
          <p:cNvSpPr/>
          <p:nvPr userDrawn="1"/>
        </p:nvSpPr>
        <p:spPr>
          <a:xfrm>
            <a:off x="0" y="0"/>
            <a:ext cx="3816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9" name="Rechthoek 18"/>
          <p:cNvSpPr/>
          <p:nvPr userDrawn="1"/>
        </p:nvSpPr>
        <p:spPr>
          <a:xfrm>
            <a:off x="20786" y="6525344"/>
            <a:ext cx="12191761"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0" name="Rechthoek 19"/>
          <p:cNvSpPr/>
          <p:nvPr userDrawn="1"/>
        </p:nvSpPr>
        <p:spPr>
          <a:xfrm>
            <a:off x="11784632" y="0"/>
            <a:ext cx="4487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1" name="Freeform 9"/>
          <p:cNvSpPr>
            <a:spLocks/>
          </p:cNvSpPr>
          <p:nvPr userDrawn="1"/>
        </p:nvSpPr>
        <p:spPr bwMode="auto">
          <a:xfrm>
            <a:off x="11424592" y="6165304"/>
            <a:ext cx="741070" cy="648072"/>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4" name="Tijdelijke aanduiding voor datum 3"/>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noFill/>
        </p:spPr>
        <p:txBody>
          <a:bodyPr/>
          <a:lstStyle/>
          <a:p>
            <a:fld id="{65B086F5-70A8-43E7-855B-81328E466B1D}" type="slidenum">
              <a:rPr lang="nl-NL" smtClean="0"/>
              <a:pPr/>
              <a:t>‹nr.›</a:t>
            </a:fld>
            <a:endParaRPr lang="nl-NL" dirty="0"/>
          </a:p>
        </p:txBody>
      </p:sp>
      <p:sp>
        <p:nvSpPr>
          <p:cNvPr id="11" name="Freeform 9"/>
          <p:cNvSpPr>
            <a:spLocks/>
          </p:cNvSpPr>
          <p:nvPr userDrawn="1"/>
        </p:nvSpPr>
        <p:spPr bwMode="auto">
          <a:xfrm>
            <a:off x="11474112" y="6200934"/>
            <a:ext cx="717897" cy="656944"/>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pic>
        <p:nvPicPr>
          <p:cNvPr id="22" name="Afbeelding 2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pic>
        <p:nvPicPr>
          <p:cNvPr id="23" name="Afbeelding 2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431240" y="525545"/>
            <a:ext cx="2254072" cy="688416"/>
          </a:xfrm>
          <a:prstGeom prst="rect">
            <a:avLst/>
          </a:prstGeom>
        </p:spPr>
      </p:pic>
      <p:sp>
        <p:nvSpPr>
          <p:cNvPr id="2" name="Titel 1"/>
          <p:cNvSpPr>
            <a:spLocks noGrp="1"/>
          </p:cNvSpPr>
          <p:nvPr>
            <p:ph type="ctrTitle" hasCustomPrompt="1"/>
          </p:nvPr>
        </p:nvSpPr>
        <p:spPr>
          <a:xfrm>
            <a:off x="4727848" y="3645024"/>
            <a:ext cx="7464153" cy="2520158"/>
          </a:xfrm>
          <a:gradFill>
            <a:gsLst>
              <a:gs pos="0">
                <a:srgbClr val="009D58">
                  <a:alpha val="56000"/>
                </a:srgbClr>
              </a:gs>
              <a:gs pos="100000">
                <a:srgbClr val="EC332E"/>
              </a:gs>
            </a:gsLst>
            <a:lin ang="5400000" scaled="1"/>
          </a:gradFill>
        </p:spPr>
        <p:txBody>
          <a:bodyPr>
            <a:normAutofit/>
          </a:bodyPr>
          <a:lstStyle>
            <a:lvl1pPr>
              <a:defRPr lang="nl-NL" sz="3600" dirty="0">
                <a:solidFill>
                  <a:schemeClr val="bg1"/>
                </a:solidFill>
              </a:defRPr>
            </a:lvl1pPr>
          </a:lstStyle>
          <a:p>
            <a:pPr marL="0" lvl="0"/>
            <a:r>
              <a:rPr lang="nl-NL" dirty="0" smtClean="0"/>
              <a:t>Klik om de stijl te bewerken</a:t>
            </a:r>
            <a:br>
              <a:rPr lang="nl-NL" dirty="0" smtClean="0"/>
            </a:br>
            <a:r>
              <a:rPr lang="nl-NL" dirty="0" smtClean="0"/>
              <a:t/>
            </a:r>
            <a:br>
              <a:rPr lang="nl-NL" dirty="0" smtClean="0"/>
            </a:br>
            <a:endParaRPr lang="nl-NL" dirty="0"/>
          </a:p>
        </p:txBody>
      </p:sp>
      <p:sp>
        <p:nvSpPr>
          <p:cNvPr id="3" name="Ondertitel 2"/>
          <p:cNvSpPr>
            <a:spLocks noGrp="1"/>
          </p:cNvSpPr>
          <p:nvPr>
            <p:ph type="subTitle" idx="1"/>
          </p:nvPr>
        </p:nvSpPr>
        <p:spPr>
          <a:xfrm>
            <a:off x="4727847" y="4907090"/>
            <a:ext cx="7464154" cy="1262065"/>
          </a:xfrm>
          <a:noFill/>
        </p:spPr>
        <p:txBody>
          <a:bodyPr vert="horz" lIns="0" tIns="0" rIns="0" bIns="0" rtlCol="0" anchor="ctr">
            <a:normAutofit/>
          </a:bodyPr>
          <a:lstStyle>
            <a:lvl1pPr>
              <a:defRPr lang="nl-NL" sz="2000" b="1" spc="50" baseline="0" dirty="0">
                <a:solidFill>
                  <a:schemeClr val="bg1"/>
                </a:solidFill>
                <a:latin typeface="+mj-lt"/>
                <a:ea typeface="+mj-ea"/>
                <a:cs typeface="+mj-cs"/>
              </a:defRPr>
            </a:lvl1pPr>
          </a:lstStyle>
          <a:p>
            <a:pPr marL="0" lvl="0" algn="ctr">
              <a:lnSpc>
                <a:spcPts val="2800"/>
              </a:lnSpc>
              <a:spcBef>
                <a:spcPct val="0"/>
              </a:spcBef>
              <a:buNone/>
            </a:pPr>
            <a:r>
              <a:rPr lang="nl-NL" dirty="0" smtClean="0"/>
              <a:t>Klik om de ondertitelstijl van het model te bewerken</a:t>
            </a:r>
            <a:endParaRPr lang="nl-NL" dirty="0"/>
          </a:p>
        </p:txBody>
      </p:sp>
    </p:spTree>
    <p:extLst>
      <p:ext uri="{BB962C8B-B14F-4D97-AF65-F5344CB8AC3E}">
        <p14:creationId xmlns:p14="http://schemas.microsoft.com/office/powerpoint/2010/main" val="1157575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8">
    <p:spTree>
      <p:nvGrpSpPr>
        <p:cNvPr id="1" name=""/>
        <p:cNvGrpSpPr/>
        <p:nvPr/>
      </p:nvGrpSpPr>
      <p:grpSpPr>
        <a:xfrm>
          <a:off x="0" y="0"/>
          <a:ext cx="0" cy="0"/>
          <a:chOff x="0" y="0"/>
          <a:chExt cx="0" cy="0"/>
        </a:xfrm>
      </p:grpSpPr>
      <p:pic>
        <p:nvPicPr>
          <p:cNvPr id="12290" name="Picture 2" descr="Afbeeldingsresultaat voor vakbonden"/>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82127" y="116632"/>
            <a:ext cx="11896183"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atum 3"/>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noFill/>
        </p:spPr>
        <p:txBody>
          <a:bodyPr/>
          <a:lstStyle/>
          <a:p>
            <a:fld id="{65B086F5-70A8-43E7-855B-81328E466B1D}" type="slidenum">
              <a:rPr lang="nl-NL" smtClean="0"/>
              <a:pPr/>
              <a:t>‹nr.›</a:t>
            </a:fld>
            <a:endParaRPr lang="nl-NL" dirty="0"/>
          </a:p>
        </p:txBody>
      </p:sp>
      <p:sp>
        <p:nvSpPr>
          <p:cNvPr id="11" name="Freeform 9"/>
          <p:cNvSpPr>
            <a:spLocks/>
          </p:cNvSpPr>
          <p:nvPr userDrawn="1"/>
        </p:nvSpPr>
        <p:spPr bwMode="auto">
          <a:xfrm>
            <a:off x="11447613" y="6142300"/>
            <a:ext cx="717897" cy="656944"/>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5" name="Rechthoek 14"/>
          <p:cNvSpPr/>
          <p:nvPr userDrawn="1"/>
        </p:nvSpPr>
        <p:spPr>
          <a:xfrm>
            <a:off x="-26251" y="0"/>
            <a:ext cx="12191761"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6" name="Rechthoek 15"/>
          <p:cNvSpPr/>
          <p:nvPr userDrawn="1"/>
        </p:nvSpPr>
        <p:spPr>
          <a:xfrm>
            <a:off x="-26251" y="0"/>
            <a:ext cx="3816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7" name="Rechthoek 16"/>
          <p:cNvSpPr/>
          <p:nvPr userDrawn="1"/>
        </p:nvSpPr>
        <p:spPr>
          <a:xfrm>
            <a:off x="-5465" y="6525344"/>
            <a:ext cx="12191761"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8" name="Rechthoek 17"/>
          <p:cNvSpPr/>
          <p:nvPr userDrawn="1"/>
        </p:nvSpPr>
        <p:spPr>
          <a:xfrm>
            <a:off x="11758381" y="0"/>
            <a:ext cx="4487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9" name="Freeform 9"/>
          <p:cNvSpPr>
            <a:spLocks/>
          </p:cNvSpPr>
          <p:nvPr userDrawn="1"/>
        </p:nvSpPr>
        <p:spPr bwMode="auto">
          <a:xfrm>
            <a:off x="11576992" y="6317704"/>
            <a:ext cx="741070" cy="648072"/>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0" name="Tijdelijke aanduiding voor datum 3"/>
          <p:cNvSpPr txBox="1">
            <a:spLocks/>
          </p:cNvSpPr>
          <p:nvPr userDrawn="1"/>
        </p:nvSpPr>
        <p:spPr>
          <a:xfrm>
            <a:off x="9950458" y="6729600"/>
            <a:ext cx="2019305" cy="280800"/>
          </a:xfrm>
          <a:prstGeom prst="rect">
            <a:avLst/>
          </a:prstGeom>
        </p:spPr>
        <p:txBody>
          <a:bodyPr vert="horz" lIns="0" tIns="0" rIns="0" bIns="0" rtlCol="0" anchor="ctr"/>
          <a:lstStyle>
            <a:defPPr>
              <a:defRPr lang="nl-NL"/>
            </a:defPPr>
            <a:lvl1pPr marL="0" algn="r" defTabSz="914400" rtl="0" eaLnBrk="1" latinLnBrk="0" hangingPunct="1">
              <a:defRPr sz="70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9D6B95-FF30-48F7-90A8-B8C213C58279}" type="datetime4">
              <a:rPr lang="nl-NL" smtClean="0"/>
              <a:pPr/>
              <a:t>12 december 2017</a:t>
            </a:fld>
            <a:endParaRPr lang="nl-NL"/>
          </a:p>
        </p:txBody>
      </p:sp>
      <p:sp>
        <p:nvSpPr>
          <p:cNvPr id="21" name="Tijdelijke aanduiding voor dianummer 5"/>
          <p:cNvSpPr txBox="1">
            <a:spLocks/>
          </p:cNvSpPr>
          <p:nvPr userDrawn="1"/>
        </p:nvSpPr>
        <p:spPr>
          <a:xfrm>
            <a:off x="11969761" y="1562096"/>
            <a:ext cx="374400" cy="280800"/>
          </a:xfrm>
          <a:prstGeom prst="rect">
            <a:avLst/>
          </a:prstGeom>
          <a:noFill/>
        </p:spPr>
        <p:txBody>
          <a:bodyPr vert="horz" lIns="0" tIns="0" rIns="0" bIns="0" rtlCol="0" anchor="ctr"/>
          <a:lstStyle>
            <a:defPPr>
              <a:defRPr lang="nl-NL"/>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B086F5-70A8-43E7-855B-81328E466B1D}" type="slidenum">
              <a:rPr lang="nl-NL" smtClean="0"/>
              <a:pPr/>
              <a:t>‹nr.›</a:t>
            </a:fld>
            <a:endParaRPr lang="nl-NL" dirty="0"/>
          </a:p>
        </p:txBody>
      </p:sp>
      <p:sp>
        <p:nvSpPr>
          <p:cNvPr id="22" name="Freeform 9"/>
          <p:cNvSpPr>
            <a:spLocks/>
          </p:cNvSpPr>
          <p:nvPr userDrawn="1"/>
        </p:nvSpPr>
        <p:spPr bwMode="auto">
          <a:xfrm>
            <a:off x="11412813" y="6168693"/>
            <a:ext cx="717897" cy="656944"/>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pic>
        <p:nvPicPr>
          <p:cNvPr id="23" name="Afbeelding 2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0004" y="61335"/>
            <a:ext cx="1676135" cy="1676135"/>
          </a:xfrm>
          <a:prstGeom prst="rect">
            <a:avLst/>
          </a:prstGeom>
        </p:spPr>
      </p:pic>
      <p:pic>
        <p:nvPicPr>
          <p:cNvPr id="24" name="Afbeelding 2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367093" y="593268"/>
            <a:ext cx="2254072" cy="688416"/>
          </a:xfrm>
          <a:prstGeom prst="rect">
            <a:avLst/>
          </a:prstGeom>
        </p:spPr>
      </p:pic>
      <p:sp>
        <p:nvSpPr>
          <p:cNvPr id="13" name="Titel 1"/>
          <p:cNvSpPr>
            <a:spLocks noGrp="1"/>
          </p:cNvSpPr>
          <p:nvPr>
            <p:ph type="ctrTitle" hasCustomPrompt="1"/>
          </p:nvPr>
        </p:nvSpPr>
        <p:spPr>
          <a:xfrm>
            <a:off x="4727848" y="3645024"/>
            <a:ext cx="7464153" cy="2549264"/>
          </a:xfrm>
          <a:gradFill>
            <a:gsLst>
              <a:gs pos="0">
                <a:srgbClr val="009D58">
                  <a:alpha val="56000"/>
                </a:srgbClr>
              </a:gs>
              <a:gs pos="100000">
                <a:srgbClr val="EC332E"/>
              </a:gs>
            </a:gsLst>
            <a:lin ang="5400000" scaled="1"/>
          </a:gradFill>
        </p:spPr>
        <p:txBody>
          <a:bodyPr vert="horz" lIns="0" tIns="0" rIns="0" bIns="0" rtlCol="0" anchor="ctr">
            <a:normAutofit/>
          </a:bodyPr>
          <a:lstStyle>
            <a:lvl1pPr>
              <a:defRPr lang="nl-NL" sz="3600" dirty="0">
                <a:solidFill>
                  <a:schemeClr val="bg1"/>
                </a:solidFill>
              </a:defRPr>
            </a:lvl1pPr>
          </a:lstStyle>
          <a:p>
            <a:pPr marL="0" lvl="0"/>
            <a:r>
              <a:rPr lang="nl-NL" dirty="0" smtClean="0"/>
              <a:t>Klik om de stijl te bewerken</a:t>
            </a:r>
            <a:br>
              <a:rPr lang="nl-NL" dirty="0" smtClean="0"/>
            </a:br>
            <a:r>
              <a:rPr lang="nl-NL" dirty="0" smtClean="0"/>
              <a:t/>
            </a:r>
            <a:br>
              <a:rPr lang="nl-NL" dirty="0" smtClean="0"/>
            </a:br>
            <a:endParaRPr lang="nl-NL" dirty="0"/>
          </a:p>
        </p:txBody>
      </p:sp>
      <p:sp>
        <p:nvSpPr>
          <p:cNvPr id="12" name="Ondertitel 2"/>
          <p:cNvSpPr>
            <a:spLocks noGrp="1"/>
          </p:cNvSpPr>
          <p:nvPr>
            <p:ph type="subTitle" idx="1"/>
          </p:nvPr>
        </p:nvSpPr>
        <p:spPr>
          <a:xfrm>
            <a:off x="4727847" y="4907090"/>
            <a:ext cx="7464154" cy="1262065"/>
          </a:xfrm>
          <a:noFill/>
        </p:spPr>
        <p:txBody>
          <a:bodyPr vert="horz" lIns="0" tIns="0" rIns="0" bIns="0" rtlCol="0" anchor="ctr">
            <a:normAutofit/>
          </a:bodyPr>
          <a:lstStyle>
            <a:lvl1pPr>
              <a:defRPr lang="nl-NL" sz="2000" b="1" spc="50" baseline="0" dirty="0">
                <a:solidFill>
                  <a:schemeClr val="bg1"/>
                </a:solidFill>
                <a:latin typeface="+mj-lt"/>
                <a:ea typeface="+mj-ea"/>
                <a:cs typeface="+mj-cs"/>
              </a:defRPr>
            </a:lvl1pPr>
          </a:lstStyle>
          <a:p>
            <a:pPr marL="0" lvl="0" algn="ctr">
              <a:lnSpc>
                <a:spcPts val="2800"/>
              </a:lnSpc>
              <a:spcBef>
                <a:spcPct val="0"/>
              </a:spcBef>
              <a:buNone/>
            </a:pPr>
            <a:r>
              <a:rPr lang="nl-NL" smtClean="0"/>
              <a:t>Klik om de ondertitelstijl van het model te bewerken</a:t>
            </a:r>
            <a:endParaRPr lang="nl-NL" dirty="0"/>
          </a:p>
        </p:txBody>
      </p:sp>
    </p:spTree>
    <p:extLst>
      <p:ext uri="{BB962C8B-B14F-4D97-AF65-F5344CB8AC3E}">
        <p14:creationId xmlns:p14="http://schemas.microsoft.com/office/powerpoint/2010/main" val="1560228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8">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noFill/>
        </p:spPr>
        <p:txBody>
          <a:bodyPr/>
          <a:lstStyle/>
          <a:p>
            <a:fld id="{65B086F5-70A8-43E7-855B-81328E466B1D}" type="slidenum">
              <a:rPr lang="nl-NL" smtClean="0"/>
              <a:pPr/>
              <a:t>‹nr.›</a:t>
            </a:fld>
            <a:endParaRPr lang="nl-NL" dirty="0"/>
          </a:p>
        </p:txBody>
      </p:sp>
      <p:sp>
        <p:nvSpPr>
          <p:cNvPr id="13" name="Titel 1"/>
          <p:cNvSpPr>
            <a:spLocks noGrp="1"/>
          </p:cNvSpPr>
          <p:nvPr>
            <p:ph type="ctrTitle"/>
          </p:nvPr>
        </p:nvSpPr>
        <p:spPr>
          <a:xfrm>
            <a:off x="4727848" y="3645024"/>
            <a:ext cx="7464153" cy="1262066"/>
          </a:xfrm>
          <a:gradFill>
            <a:gsLst>
              <a:gs pos="0">
                <a:srgbClr val="009D58">
                  <a:alpha val="56000"/>
                </a:srgbClr>
              </a:gs>
              <a:gs pos="100000">
                <a:srgbClr val="EC332E"/>
              </a:gs>
            </a:gsLst>
            <a:lin ang="5400000" scaled="1"/>
          </a:gradFill>
        </p:spPr>
        <p:txBody>
          <a:bodyPr vert="horz" lIns="0" tIns="0" rIns="0" bIns="0" rtlCol="0" anchor="ctr">
            <a:normAutofit/>
          </a:bodyPr>
          <a:lstStyle>
            <a:lvl1pPr>
              <a:defRPr lang="nl-NL" sz="3600" dirty="0">
                <a:solidFill>
                  <a:schemeClr val="bg1"/>
                </a:solidFill>
              </a:defRPr>
            </a:lvl1pPr>
          </a:lstStyle>
          <a:p>
            <a:pPr marL="0" lvl="0"/>
            <a:r>
              <a:rPr lang="nl-NL" smtClean="0"/>
              <a:t>Klik om de stijl te bewerken</a:t>
            </a:r>
            <a:endParaRPr lang="nl-NL" dirty="0"/>
          </a:p>
        </p:txBody>
      </p:sp>
    </p:spTree>
    <p:extLst>
      <p:ext uri="{BB962C8B-B14F-4D97-AF65-F5344CB8AC3E}">
        <p14:creationId xmlns:p14="http://schemas.microsoft.com/office/powerpoint/2010/main" val="3993939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74159" y="281831"/>
            <a:ext cx="11442724" cy="1128896"/>
          </a:xfrm>
          <a:noFill/>
        </p:spPr>
        <p:txBody>
          <a:bodyPr/>
          <a:lstStyle>
            <a:lvl1pPr>
              <a:defRPr>
                <a:solidFill>
                  <a:schemeClr val="bg1"/>
                </a:solidFill>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711190" y="1662109"/>
            <a:ext cx="10769621" cy="4543434"/>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xfrm>
            <a:off x="11816883" y="1395335"/>
            <a:ext cx="379917" cy="266774"/>
          </a:xfrm>
          <a:solidFill>
            <a:schemeClr val="bg1">
              <a:lumMod val="50000"/>
            </a:schemeClr>
          </a:solidFill>
        </p:spPr>
        <p:txBody>
          <a:bodyPr/>
          <a:lstStyle/>
          <a:p>
            <a:fld id="{65B086F5-70A8-43E7-855B-81328E466B1D}" type="slidenum">
              <a:rPr lang="nl-NL" smtClean="0"/>
              <a:pPr/>
              <a:t>‹nr.›</a:t>
            </a:fld>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pic>
        <p:nvPicPr>
          <p:cNvPr id="10" name="Afbeelding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98058" y="470928"/>
            <a:ext cx="2254072" cy="6884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4639" y="400045"/>
            <a:ext cx="11442724" cy="1009652"/>
          </a:xfrm>
          <a:prstGeom prst="rect">
            <a:avLst/>
          </a:prstGeom>
        </p:spPr>
        <p:txBody>
          <a:bodyPr vert="horz" lIns="0" tIns="0" rIns="0" bIns="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74642" y="1662109"/>
            <a:ext cx="11442721" cy="4543434"/>
          </a:xfrm>
          <a:prstGeom prst="rect">
            <a:avLst/>
          </a:prstGeom>
        </p:spPr>
        <p:txBody>
          <a:bodyPr vert="horz" lIns="0" tIns="0" rIns="0" bIns="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9798058" y="6577200"/>
            <a:ext cx="2019305" cy="280800"/>
          </a:xfrm>
          <a:prstGeom prst="rect">
            <a:avLst/>
          </a:prstGeom>
        </p:spPr>
        <p:txBody>
          <a:bodyPr vert="horz" lIns="0" tIns="0" rIns="0" bIns="0" rtlCol="0" anchor="ctr"/>
          <a:lstStyle>
            <a:lvl1pPr algn="r">
              <a:defRPr sz="700" cap="all" spc="100" baseline="0">
                <a:solidFill>
                  <a:schemeClr val="bg1"/>
                </a:solidFill>
              </a:defRPr>
            </a:lvl1pPr>
          </a:lstStyle>
          <a:p>
            <a:fld id="{017C7710-3348-478E-AC91-789E81B1CBBD}" type="datetime4">
              <a:rPr lang="nl-NL" smtClean="0"/>
              <a:pPr/>
              <a:t>12 december 2017</a:t>
            </a:fld>
            <a:endParaRPr lang="nl-NL" dirty="0"/>
          </a:p>
        </p:txBody>
      </p:sp>
      <p:sp>
        <p:nvSpPr>
          <p:cNvPr id="5" name="Tijdelijke aanduiding voor voettekst 4"/>
          <p:cNvSpPr>
            <a:spLocks noGrp="1"/>
          </p:cNvSpPr>
          <p:nvPr>
            <p:ph type="ftr" sz="quarter" idx="3"/>
          </p:nvPr>
        </p:nvSpPr>
        <p:spPr>
          <a:xfrm>
            <a:off x="374639" y="6577200"/>
            <a:ext cx="9086869" cy="280800"/>
          </a:xfrm>
          <a:prstGeom prst="rect">
            <a:avLst/>
          </a:prstGeom>
        </p:spPr>
        <p:txBody>
          <a:bodyPr vert="horz" lIns="0" tIns="0" rIns="0" bIns="0" rtlCol="0" anchor="ctr"/>
          <a:lstStyle>
            <a:lvl1pPr algn="l">
              <a:defRPr sz="700" cap="all" spc="100" baseline="0">
                <a:solidFill>
                  <a:schemeClr val="bg1"/>
                </a:solidFill>
              </a:defRPr>
            </a:lvl1pPr>
          </a:lstStyle>
          <a:p>
            <a:endParaRPr lang="nl-NL" dirty="0"/>
          </a:p>
        </p:txBody>
      </p:sp>
      <p:sp>
        <p:nvSpPr>
          <p:cNvPr id="6" name="Tijdelijke aanduiding voor dianummer 5"/>
          <p:cNvSpPr>
            <a:spLocks noGrp="1"/>
          </p:cNvSpPr>
          <p:nvPr>
            <p:ph type="sldNum" sz="quarter" idx="4"/>
          </p:nvPr>
        </p:nvSpPr>
        <p:spPr>
          <a:xfrm>
            <a:off x="11817361" y="1409696"/>
            <a:ext cx="374400" cy="280800"/>
          </a:xfrm>
          <a:prstGeom prst="rect">
            <a:avLst/>
          </a:prstGeom>
          <a:solidFill>
            <a:schemeClr val="bg1">
              <a:lumMod val="50000"/>
            </a:schemeClr>
          </a:solidFill>
        </p:spPr>
        <p:txBody>
          <a:bodyPr vert="horz" lIns="0" tIns="0" rIns="0" bIns="0" rtlCol="0" anchor="ctr"/>
          <a:lstStyle>
            <a:lvl1pPr algn="ctr">
              <a:defRPr sz="1000" b="1">
                <a:solidFill>
                  <a:schemeClr val="bg1"/>
                </a:solidFill>
              </a:defRPr>
            </a:lvl1pPr>
          </a:lstStyle>
          <a:p>
            <a:fld id="{65B086F5-70A8-43E7-855B-81328E466B1D}" type="slidenum">
              <a:rPr lang="nl-NL" smtClean="0"/>
              <a:pPr/>
              <a:t>‹nr.›</a:t>
            </a:fld>
            <a:endParaRPr lang="nl-NL" dirty="0"/>
          </a:p>
        </p:txBody>
      </p:sp>
      <p:sp>
        <p:nvSpPr>
          <p:cNvPr id="7" name="Titel 1"/>
          <p:cNvSpPr txBox="1">
            <a:spLocks/>
          </p:cNvSpPr>
          <p:nvPr userDrawn="1"/>
        </p:nvSpPr>
        <p:spPr>
          <a:xfrm>
            <a:off x="374639" y="280801"/>
            <a:ext cx="11442724" cy="1128896"/>
          </a:xfrm>
          <a:prstGeom prst="rect">
            <a:avLst/>
          </a:prstGeom>
          <a:gradFill>
            <a:gsLst>
              <a:gs pos="0">
                <a:srgbClr val="009D58"/>
              </a:gs>
              <a:gs pos="100000">
                <a:srgbClr val="EC332E"/>
              </a:gs>
            </a:gsLst>
            <a:lin ang="5400000" scaled="1"/>
          </a:gradFill>
        </p:spPr>
        <p:txBody>
          <a:bodyPr/>
          <a:lstStyle>
            <a:lvl1pPr algn="ctr" defTabSz="914400" rtl="0" eaLnBrk="1" latinLnBrk="0" hangingPunct="1">
              <a:lnSpc>
                <a:spcPts val="2800"/>
              </a:lnSpc>
              <a:spcBef>
                <a:spcPct val="0"/>
              </a:spcBef>
              <a:buNone/>
              <a:defRPr sz="2800" b="1" kern="1200" spc="50" baseline="0">
                <a:solidFill>
                  <a:schemeClr val="bg1"/>
                </a:solidFill>
                <a:latin typeface="+mj-lt"/>
                <a:ea typeface="+mj-ea"/>
                <a:cs typeface="+mj-cs"/>
              </a:defRPr>
            </a:lvl1pPr>
          </a:lstStyle>
          <a:p>
            <a:endParaRPr lang="nl-NL" dirty="0" smtClean="0"/>
          </a:p>
        </p:txBody>
      </p:sp>
      <p:pic>
        <p:nvPicPr>
          <p:cNvPr id="8" name="Afbeelding 7"/>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pic>
        <p:nvPicPr>
          <p:cNvPr id="9" name="Afbeelding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9798058" y="470928"/>
            <a:ext cx="2254072" cy="688416"/>
          </a:xfrm>
          <a:prstGeom prst="rect">
            <a:avLst/>
          </a:prstGeom>
        </p:spPr>
      </p:pic>
      <p:sp>
        <p:nvSpPr>
          <p:cNvPr id="10" name="Rechthoek 9"/>
          <p:cNvSpPr/>
          <p:nvPr userDrawn="1"/>
        </p:nvSpPr>
        <p:spPr>
          <a:xfrm>
            <a:off x="374639" y="6577200"/>
            <a:ext cx="11442244" cy="280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50" r:id="rId4"/>
  </p:sldLayoutIdLst>
  <p:hf hdr="0"/>
  <p:txStyles>
    <p:titleStyle>
      <a:lvl1pPr algn="ctr" defTabSz="914400" rtl="0" eaLnBrk="1" latinLnBrk="0" hangingPunct="1">
        <a:lnSpc>
          <a:spcPts val="2800"/>
        </a:lnSpc>
        <a:spcBef>
          <a:spcPct val="0"/>
        </a:spcBef>
        <a:buNone/>
        <a:defRPr sz="2800" b="1" kern="1200" spc="50" baseline="0">
          <a:solidFill>
            <a:schemeClr val="tx2"/>
          </a:solidFill>
          <a:latin typeface="+mj-lt"/>
          <a:ea typeface="+mj-ea"/>
          <a:cs typeface="+mj-cs"/>
        </a:defRPr>
      </a:lvl1pPr>
    </p:titleStyle>
    <p:bodyStyle>
      <a:lvl1pPr marL="252000" indent="-252000" algn="l" defTabSz="914400" rtl="0" eaLnBrk="1" latinLnBrk="0" hangingPunct="1">
        <a:lnSpc>
          <a:spcPts val="3640"/>
        </a:lnSpc>
        <a:spcBef>
          <a:spcPts val="1000"/>
        </a:spcBef>
        <a:buClr>
          <a:schemeClr val="tx1">
            <a:lumMod val="65000"/>
            <a:lumOff val="35000"/>
          </a:schemeClr>
        </a:buClr>
        <a:buFont typeface="Arial" pitchFamily="34" charset="0"/>
        <a:buChar char="•"/>
        <a:defRPr sz="2800" kern="1200">
          <a:solidFill>
            <a:schemeClr val="tx1">
              <a:lumMod val="85000"/>
              <a:lumOff val="15000"/>
            </a:schemeClr>
          </a:solidFill>
          <a:latin typeface="+mn-lt"/>
          <a:ea typeface="+mn-ea"/>
          <a:cs typeface="+mn-cs"/>
        </a:defRPr>
      </a:lvl1pPr>
      <a:lvl2pPr marL="504000" indent="-252000" algn="l" defTabSz="914400" rtl="0" eaLnBrk="1" latinLnBrk="0" hangingPunct="1">
        <a:lnSpc>
          <a:spcPts val="3120"/>
        </a:lnSpc>
        <a:spcBef>
          <a:spcPts val="1000"/>
        </a:spcBef>
        <a:buClr>
          <a:schemeClr val="tx1">
            <a:lumMod val="65000"/>
            <a:lumOff val="35000"/>
          </a:schemeClr>
        </a:buClr>
        <a:buFont typeface="Arial" pitchFamily="34" charset="0"/>
        <a:buChar char="•"/>
        <a:defRPr sz="2400" kern="1200">
          <a:solidFill>
            <a:schemeClr val="tx1">
              <a:lumMod val="85000"/>
              <a:lumOff val="15000"/>
            </a:schemeClr>
          </a:solidFill>
          <a:latin typeface="+mn-lt"/>
          <a:ea typeface="+mn-ea"/>
          <a:cs typeface="+mn-cs"/>
        </a:defRPr>
      </a:lvl2pPr>
      <a:lvl3pPr marL="756000" indent="-252000" algn="l" defTabSz="914400" rtl="0" eaLnBrk="1" latinLnBrk="0" hangingPunct="1">
        <a:lnSpc>
          <a:spcPts val="2600"/>
        </a:lnSpc>
        <a:spcBef>
          <a:spcPts val="1000"/>
        </a:spcBef>
        <a:buClr>
          <a:schemeClr val="tx1">
            <a:lumMod val="65000"/>
            <a:lumOff val="35000"/>
          </a:schemeClr>
        </a:buClr>
        <a:buFont typeface="Arial" pitchFamily="34" charset="0"/>
        <a:buChar char="•"/>
        <a:defRPr sz="2000" kern="1200">
          <a:solidFill>
            <a:schemeClr val="tx1">
              <a:lumMod val="85000"/>
              <a:lumOff val="15000"/>
            </a:schemeClr>
          </a:solidFill>
          <a:latin typeface="+mn-lt"/>
          <a:ea typeface="+mn-ea"/>
          <a:cs typeface="+mn-cs"/>
        </a:defRPr>
      </a:lvl3pPr>
      <a:lvl4pPr marL="1008000" indent="-252000" algn="l" defTabSz="914400" rtl="0" eaLnBrk="1" latinLnBrk="0" hangingPunct="1">
        <a:lnSpc>
          <a:spcPts val="2340"/>
        </a:lnSpc>
        <a:spcBef>
          <a:spcPts val="1000"/>
        </a:spcBef>
        <a:buClr>
          <a:schemeClr val="tx1">
            <a:lumMod val="65000"/>
            <a:lumOff val="35000"/>
          </a:schemeClr>
        </a:buClr>
        <a:buFont typeface="Arial" pitchFamily="34" charset="0"/>
        <a:buChar char="•"/>
        <a:defRPr sz="1800" kern="1200">
          <a:solidFill>
            <a:schemeClr val="tx1">
              <a:lumMod val="85000"/>
              <a:lumOff val="15000"/>
            </a:schemeClr>
          </a:solidFill>
          <a:latin typeface="+mn-lt"/>
          <a:ea typeface="+mn-ea"/>
          <a:cs typeface="+mn-cs"/>
        </a:defRPr>
      </a:lvl4pPr>
      <a:lvl5pPr marL="1260000" indent="-252000" algn="l" defTabSz="914400" rtl="0" eaLnBrk="1" latinLnBrk="0" hangingPunct="1">
        <a:lnSpc>
          <a:spcPts val="1820"/>
        </a:lnSpc>
        <a:spcBef>
          <a:spcPts val="1000"/>
        </a:spcBef>
        <a:buClr>
          <a:schemeClr val="tx1">
            <a:lumMod val="65000"/>
            <a:lumOff val="35000"/>
          </a:schemeClr>
        </a:buClr>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BE" dirty="0"/>
              <a:t>Pensioenhervorming </a:t>
            </a:r>
            <a:r>
              <a:rPr lang="nl-BE" dirty="0" smtClean="0"/>
              <a:t/>
            </a:r>
            <a:br>
              <a:rPr lang="nl-BE" dirty="0" smtClean="0"/>
            </a:br>
            <a:r>
              <a:rPr lang="nl-BE" dirty="0" smtClean="0"/>
              <a:t>regering-Michel</a:t>
            </a:r>
            <a:br>
              <a:rPr lang="nl-BE" dirty="0" smtClean="0"/>
            </a:br>
            <a:r>
              <a:rPr lang="nl-BE" dirty="0"/>
              <a:t/>
            </a:r>
            <a:br>
              <a:rPr lang="nl-BE" dirty="0"/>
            </a:br>
            <a:endParaRPr lang="nl-BE" dirty="0"/>
          </a:p>
        </p:txBody>
      </p:sp>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1</a:t>
            </a:fld>
            <a:endParaRPr lang="nl-NL" dirty="0"/>
          </a:p>
        </p:txBody>
      </p:sp>
      <p:sp>
        <p:nvSpPr>
          <p:cNvPr id="5" name="Ondertitel 4"/>
          <p:cNvSpPr>
            <a:spLocks noGrp="1"/>
          </p:cNvSpPr>
          <p:nvPr>
            <p:ph type="subTitle" idx="1"/>
          </p:nvPr>
        </p:nvSpPr>
        <p:spPr/>
        <p:txBody>
          <a:bodyPr/>
          <a:lstStyle/>
          <a:p>
            <a:pPr marL="0" indent="0" algn="ctr">
              <a:buNone/>
            </a:pPr>
            <a:r>
              <a:rPr lang="nl-BE" sz="2400" dirty="0"/>
              <a:t>Van solidariteit naar </a:t>
            </a:r>
            <a:r>
              <a:rPr lang="nl-BE" sz="2400" dirty="0" smtClean="0"/>
              <a:t>trek-uw-plan</a:t>
            </a:r>
          </a:p>
          <a:p>
            <a:endParaRPr lang="nl-BE" dirty="0"/>
          </a:p>
        </p:txBody>
      </p:sp>
    </p:spTree>
    <p:extLst>
      <p:ext uri="{BB962C8B-B14F-4D97-AF65-F5344CB8AC3E}">
        <p14:creationId xmlns:p14="http://schemas.microsoft.com/office/powerpoint/2010/main" val="3390249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Lopende</a:t>
            </a:r>
            <a:r>
              <a:rPr lang="en-US" dirty="0" smtClean="0"/>
              <a:t> dossiers</a:t>
            </a:r>
            <a:endParaRPr lang="en-US" dirty="0"/>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8123" y="4221088"/>
            <a:ext cx="12363906" cy="3528392"/>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57846" y="-1564994"/>
            <a:ext cx="648071" cy="12220237"/>
          </a:xfrm>
          <a:prstGeom prst="rect">
            <a:avLst/>
          </a:prstGeom>
        </p:spPr>
      </p:pic>
      <p:sp>
        <p:nvSpPr>
          <p:cNvPr id="3" name="Tijdelijke aanduiding voor inhoud 2"/>
          <p:cNvSpPr>
            <a:spLocks noGrp="1"/>
          </p:cNvSpPr>
          <p:nvPr>
            <p:ph idx="1"/>
          </p:nvPr>
        </p:nvSpPr>
        <p:spPr>
          <a:xfrm>
            <a:off x="838200" y="1825625"/>
            <a:ext cx="10442376" cy="4351338"/>
          </a:xfrm>
        </p:spPr>
        <p:txBody>
          <a:bodyPr>
            <a:normAutofit/>
          </a:bodyPr>
          <a:lstStyle/>
          <a:p>
            <a:r>
              <a:rPr lang="nl-BE" dirty="0" smtClean="0"/>
              <a:t>Werkloze 50-plussers minder pensioen:</a:t>
            </a:r>
            <a:br>
              <a:rPr lang="nl-BE" dirty="0" smtClean="0"/>
            </a:br>
            <a:r>
              <a:rPr lang="nl-BE" dirty="0" smtClean="0"/>
              <a:t>plan voorlopig ingetrokken na +80.000 protestmails</a:t>
            </a:r>
          </a:p>
          <a:p>
            <a:r>
              <a:rPr lang="nl-BE" b="1" dirty="0" smtClean="0"/>
              <a:t>Zware beroepen</a:t>
            </a:r>
            <a:r>
              <a:rPr lang="nl-BE" dirty="0" smtClean="0"/>
              <a:t>: regering beslist eenzijdig</a:t>
            </a:r>
          </a:p>
          <a:p>
            <a:pPr marL="0" indent="0">
              <a:buNone/>
            </a:pPr>
            <a:endParaRPr lang="en-US" dirty="0"/>
          </a:p>
        </p:txBody>
      </p:sp>
    </p:spTree>
    <p:extLst>
      <p:ext uri="{BB962C8B-B14F-4D97-AF65-F5344CB8AC3E}">
        <p14:creationId xmlns:p14="http://schemas.microsoft.com/office/powerpoint/2010/main" val="25790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Langer werken is onzin</a:t>
            </a:r>
            <a:endParaRPr lang="nl-BE" dirty="0"/>
          </a:p>
        </p:txBody>
      </p:sp>
      <p:sp>
        <p:nvSpPr>
          <p:cNvPr id="3" name="Tijdelijke aanduiding voor inhoud 2"/>
          <p:cNvSpPr>
            <a:spLocks noGrp="1"/>
          </p:cNvSpPr>
          <p:nvPr>
            <p:ph idx="1"/>
          </p:nvPr>
        </p:nvSpPr>
        <p:spPr>
          <a:xfrm>
            <a:off x="711191" y="1662109"/>
            <a:ext cx="5456817" cy="4543434"/>
          </a:xfrm>
        </p:spPr>
        <p:txBody>
          <a:bodyPr/>
          <a:lstStyle/>
          <a:p>
            <a:r>
              <a:rPr lang="nl-BE" dirty="0" smtClean="0"/>
              <a:t>We worden ouder, maar het aantal gezonde levensjaren stijgt nauwelijks!</a:t>
            </a:r>
          </a:p>
          <a:p>
            <a:r>
              <a:rPr lang="nl-BE" dirty="0" smtClean="0"/>
              <a:t>Laaggeschoolden kunnen niet gezond van pensioen genieten</a:t>
            </a:r>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11</a:t>
            </a:fld>
            <a:endParaRPr lang="nl-NL" dirty="0"/>
          </a:p>
        </p:txBody>
      </p:sp>
      <p:graphicFrame>
        <p:nvGraphicFramePr>
          <p:cNvPr id="10" name="Tijdelijke aanduiding voor inhoud 14"/>
          <p:cNvGraphicFramePr>
            <a:graphicFrameLocks/>
          </p:cNvGraphicFramePr>
          <p:nvPr>
            <p:extLst>
              <p:ext uri="{D42A27DB-BD31-4B8C-83A1-F6EECF244321}">
                <p14:modId xmlns:p14="http://schemas.microsoft.com/office/powerpoint/2010/main" val="3144611091"/>
              </p:ext>
            </p:extLst>
          </p:nvPr>
        </p:nvGraphicFramePr>
        <p:xfrm>
          <a:off x="6504319" y="1395335"/>
          <a:ext cx="4976252" cy="5157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112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15" name="Tijdelijke aanduiding voor inhoud 14"/>
          <p:cNvGraphicFramePr>
            <a:graphicFrameLocks noGrp="1"/>
          </p:cNvGraphicFramePr>
          <p:nvPr>
            <p:ph idx="1"/>
            <p:extLst>
              <p:ext uri="{D42A27DB-BD31-4B8C-83A1-F6EECF244321}">
                <p14:modId xmlns:p14="http://schemas.microsoft.com/office/powerpoint/2010/main" val="1135332959"/>
              </p:ext>
            </p:extLst>
          </p:nvPr>
        </p:nvGraphicFramePr>
        <p:xfrm>
          <a:off x="711200" y="1662113"/>
          <a:ext cx="10769600" cy="45434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12</a:t>
            </a:fld>
            <a:endParaRPr lang="nl-NL" dirty="0"/>
          </a:p>
        </p:txBody>
      </p:sp>
    </p:spTree>
    <p:extLst>
      <p:ext uri="{BB962C8B-B14F-4D97-AF65-F5344CB8AC3E}">
        <p14:creationId xmlns:p14="http://schemas.microsoft.com/office/powerpoint/2010/main" val="4436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Pensioen met (weinig) punten</a:t>
            </a:r>
          </a:p>
        </p:txBody>
      </p:sp>
      <p:sp>
        <p:nvSpPr>
          <p:cNvPr id="3" name="Tijdelijke aanduiding voor inhoud 2"/>
          <p:cNvSpPr>
            <a:spLocks noGrp="1"/>
          </p:cNvSpPr>
          <p:nvPr>
            <p:ph idx="1"/>
          </p:nvPr>
        </p:nvSpPr>
        <p:spPr/>
        <p:txBody>
          <a:bodyPr>
            <a:normAutofit/>
          </a:bodyPr>
          <a:lstStyle/>
          <a:p>
            <a:r>
              <a:rPr lang="nl-BE" dirty="0"/>
              <a:t>1 punt per gewerkt jaar</a:t>
            </a:r>
          </a:p>
          <a:p>
            <a:r>
              <a:rPr lang="nl-BE" dirty="0" smtClean="0"/>
              <a:t>Wanneer op pensioen? Weet je pas 3 jaar vooraf!</a:t>
            </a:r>
          </a:p>
          <a:p>
            <a:r>
              <a:rPr lang="nl-BE" dirty="0" smtClean="0"/>
              <a:t>Punten omgezet in euro’s, maar waarde van een punt schommelt jaarlijks op </a:t>
            </a:r>
            <a:r>
              <a:rPr lang="nl-BE" dirty="0"/>
              <a:t>basis van levensverwachting, gemiddelde lonen en </a:t>
            </a:r>
            <a:r>
              <a:rPr lang="nl-BE" dirty="0" smtClean="0"/>
              <a:t>overheidsbudget. Bankencrisis = weinig pensioen!</a:t>
            </a:r>
            <a:endParaRPr lang="nl-BE" dirty="0"/>
          </a:p>
          <a:p>
            <a:r>
              <a:rPr lang="nl-BE" dirty="0" smtClean="0"/>
              <a:t>Pensioenleeftijd verhoogd. Vroeger </a:t>
            </a:r>
            <a:r>
              <a:rPr lang="nl-BE" dirty="0"/>
              <a:t>stoppen </a:t>
            </a:r>
            <a:r>
              <a:rPr lang="nl-BE" dirty="0" smtClean="0"/>
              <a:t>= </a:t>
            </a:r>
            <a:r>
              <a:rPr lang="nl-BE" dirty="0"/>
              <a:t>minder </a:t>
            </a:r>
            <a:r>
              <a:rPr lang="nl-BE" dirty="0" smtClean="0"/>
              <a:t>punten</a:t>
            </a:r>
          </a:p>
          <a:p>
            <a:r>
              <a:rPr lang="nl-BE" dirty="0" err="1" smtClean="0"/>
              <a:t>Bacquelaine</a:t>
            </a:r>
            <a:r>
              <a:rPr lang="nl-BE" dirty="0" smtClean="0"/>
              <a:t>: puntensysteem met terugwerkende kracht invoeren</a:t>
            </a:r>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13</a:t>
            </a:fld>
            <a:endParaRPr lang="nl-NL" dirty="0"/>
          </a:p>
        </p:txBody>
      </p:sp>
    </p:spTree>
    <p:extLst>
      <p:ext uri="{BB962C8B-B14F-4D97-AF65-F5344CB8AC3E}">
        <p14:creationId xmlns:p14="http://schemas.microsoft.com/office/powerpoint/2010/main" val="16237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42779895"/>
              </p:ext>
            </p:extLst>
          </p:nvPr>
        </p:nvGraphicFramePr>
        <p:xfrm>
          <a:off x="9576326" y="1409697"/>
          <a:ext cx="2626507" cy="5187655"/>
        </p:xfrm>
        <a:graphic>
          <a:graphicData uri="http://schemas.openxmlformats.org/presentationml/2006/ole">
            <mc:AlternateContent xmlns:mc="http://schemas.openxmlformats.org/markup-compatibility/2006">
              <mc:Choice xmlns:v="urn:schemas-microsoft-com:vml" Requires="v">
                <p:oleObj spid="_x0000_s11311" name="Image" r:id="rId3" imgW="7999920" imgH="15796800" progId="Photoshop.Image.13">
                  <p:embed/>
                </p:oleObj>
              </mc:Choice>
              <mc:Fallback>
                <p:oleObj name="Image" r:id="rId3" imgW="7999920" imgH="15796800" progId="Photoshop.Image.13">
                  <p:embed/>
                  <p:pic>
                    <p:nvPicPr>
                      <p:cNvPr id="0" name=""/>
                      <p:cNvPicPr/>
                      <p:nvPr/>
                    </p:nvPicPr>
                    <p:blipFill>
                      <a:blip r:embed="rId4"/>
                      <a:stretch>
                        <a:fillRect/>
                      </a:stretch>
                    </p:blipFill>
                    <p:spPr>
                      <a:xfrm>
                        <a:off x="9576326" y="1409697"/>
                        <a:ext cx="2626507" cy="518765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84457932"/>
              </p:ext>
            </p:extLst>
          </p:nvPr>
        </p:nvGraphicFramePr>
        <p:xfrm>
          <a:off x="9576326" y="1409697"/>
          <a:ext cx="2626507" cy="5187655"/>
        </p:xfrm>
        <a:graphic>
          <a:graphicData uri="http://schemas.openxmlformats.org/presentationml/2006/ole">
            <mc:AlternateContent xmlns:mc="http://schemas.openxmlformats.org/markup-compatibility/2006">
              <mc:Choice xmlns:v="urn:schemas-microsoft-com:vml" Requires="v">
                <p:oleObj spid="_x0000_s11312" name="Image" r:id="rId5" imgW="7999920" imgH="15796800" progId="Photoshop.Image.13">
                  <p:embed/>
                </p:oleObj>
              </mc:Choice>
              <mc:Fallback>
                <p:oleObj name="Image" r:id="rId5" imgW="7999920" imgH="15796800" progId="Photoshop.Image.13">
                  <p:embed/>
                  <p:pic>
                    <p:nvPicPr>
                      <p:cNvPr id="0" name=""/>
                      <p:cNvPicPr/>
                      <p:nvPr/>
                    </p:nvPicPr>
                    <p:blipFill>
                      <a:blip r:embed="rId6"/>
                      <a:stretch>
                        <a:fillRect/>
                      </a:stretch>
                    </p:blipFill>
                    <p:spPr>
                      <a:xfrm>
                        <a:off x="9576326" y="1409697"/>
                        <a:ext cx="2626507" cy="518765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9608438"/>
              </p:ext>
            </p:extLst>
          </p:nvPr>
        </p:nvGraphicFramePr>
        <p:xfrm>
          <a:off x="9576326" y="1409697"/>
          <a:ext cx="2626507" cy="5187655"/>
        </p:xfrm>
        <a:graphic>
          <a:graphicData uri="http://schemas.openxmlformats.org/presentationml/2006/ole">
            <mc:AlternateContent xmlns:mc="http://schemas.openxmlformats.org/markup-compatibility/2006">
              <mc:Choice xmlns:v="urn:schemas-microsoft-com:vml" Requires="v">
                <p:oleObj spid="_x0000_s11313" name="Image" r:id="rId7" imgW="7999920" imgH="15796800" progId="Photoshop.Image.13">
                  <p:embed/>
                </p:oleObj>
              </mc:Choice>
              <mc:Fallback>
                <p:oleObj name="Image" r:id="rId7" imgW="7999920" imgH="15796800" progId="Photoshop.Image.13">
                  <p:embed/>
                  <p:pic>
                    <p:nvPicPr>
                      <p:cNvPr id="0" name=""/>
                      <p:cNvPicPr/>
                      <p:nvPr/>
                    </p:nvPicPr>
                    <p:blipFill>
                      <a:blip r:embed="rId8"/>
                      <a:stretch>
                        <a:fillRect/>
                      </a:stretch>
                    </p:blipFill>
                    <p:spPr>
                      <a:xfrm>
                        <a:off x="9576326" y="1409697"/>
                        <a:ext cx="2626507" cy="5187655"/>
                      </a:xfrm>
                      <a:prstGeom prst="rect">
                        <a:avLst/>
                      </a:prstGeom>
                    </p:spPr>
                  </p:pic>
                </p:oleObj>
              </mc:Fallback>
            </mc:AlternateContent>
          </a:graphicData>
        </a:graphic>
      </p:graphicFrame>
      <p:sp>
        <p:nvSpPr>
          <p:cNvPr id="2" name="Titel 1"/>
          <p:cNvSpPr>
            <a:spLocks noGrp="1"/>
          </p:cNvSpPr>
          <p:nvPr>
            <p:ph type="title"/>
          </p:nvPr>
        </p:nvSpPr>
        <p:spPr/>
        <p:txBody>
          <a:bodyPr/>
          <a:lstStyle/>
          <a:p>
            <a:r>
              <a:rPr lang="nl-BE" dirty="0"/>
              <a:t>Pensioen met </a:t>
            </a:r>
            <a:r>
              <a:rPr lang="nl-BE" dirty="0" smtClean="0"/>
              <a:t>punten: buitenlandse slechte voorbeelden</a:t>
            </a:r>
            <a:endParaRPr lang="en-US" dirty="0"/>
          </a:p>
        </p:txBody>
      </p:sp>
      <p:pic>
        <p:nvPicPr>
          <p:cNvPr id="7" name="Afbeelding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9576326" y="1406458"/>
            <a:ext cx="840154" cy="5173200"/>
          </a:xfrm>
          <a:prstGeom prst="rect">
            <a:avLst/>
          </a:prstGeom>
        </p:spPr>
      </p:pic>
      <p:sp>
        <p:nvSpPr>
          <p:cNvPr id="3" name="Tijdelijke aanduiding voor inhoud 2"/>
          <p:cNvSpPr>
            <a:spLocks noGrp="1"/>
          </p:cNvSpPr>
          <p:nvPr>
            <p:ph idx="1"/>
          </p:nvPr>
        </p:nvSpPr>
        <p:spPr>
          <a:xfrm>
            <a:off x="711191" y="1662109"/>
            <a:ext cx="8865136" cy="4543434"/>
          </a:xfrm>
        </p:spPr>
        <p:txBody>
          <a:bodyPr/>
          <a:lstStyle/>
          <a:p>
            <a:r>
              <a:rPr lang="nl-NL" dirty="0" smtClean="0"/>
              <a:t>Zweden: puntensysteem sinds 2000 </a:t>
            </a:r>
            <a:br>
              <a:rPr lang="nl-NL" dirty="0" smtClean="0"/>
            </a:br>
            <a:r>
              <a:rPr lang="nl-NL" dirty="0" smtClean="0">
                <a:sym typeface="Wingdings" panose="05000000000000000000" pitchFamily="2" charset="2"/>
              </a:rPr>
              <a:t> werken tot 68,5 jaar voor zelfde pensioen!</a:t>
            </a:r>
          </a:p>
          <a:p>
            <a:r>
              <a:rPr lang="nl-NL" dirty="0" smtClean="0"/>
              <a:t>Duitsland puntensysteem al 15 jaar: </a:t>
            </a:r>
            <a:br>
              <a:rPr lang="nl-NL" dirty="0" smtClean="0"/>
            </a:br>
            <a:r>
              <a:rPr lang="nl-NL" dirty="0" smtClean="0"/>
              <a:t>pensioen loopt 7% achter op </a:t>
            </a:r>
            <a:r>
              <a:rPr lang="nl-NL" dirty="0" err="1" smtClean="0"/>
              <a:t>loonsevolutie</a:t>
            </a:r>
            <a:r>
              <a:rPr lang="nl-NL" dirty="0" smtClean="0"/>
              <a:t>!</a:t>
            </a:r>
            <a:endParaRPr lang="en-US" dirty="0"/>
          </a:p>
        </p:txBody>
      </p:sp>
    </p:spTree>
    <p:extLst>
      <p:ext uri="{BB962C8B-B14F-4D97-AF65-F5344CB8AC3E}">
        <p14:creationId xmlns:p14="http://schemas.microsoft.com/office/powerpoint/2010/main" val="227628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74326" y="188640"/>
            <a:ext cx="11682314" cy="6408712"/>
          </a:xfrm>
          <a:prstGeom prst="rect">
            <a:avLst/>
          </a:prstGeom>
        </p:spPr>
      </p:pic>
      <p:sp>
        <p:nvSpPr>
          <p:cNvPr id="9" name="Rechthoek 8"/>
          <p:cNvSpPr/>
          <p:nvPr/>
        </p:nvSpPr>
        <p:spPr>
          <a:xfrm>
            <a:off x="0" y="0"/>
            <a:ext cx="12191761"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1" name="Rechthoek 10"/>
          <p:cNvSpPr/>
          <p:nvPr/>
        </p:nvSpPr>
        <p:spPr>
          <a:xfrm>
            <a:off x="0" y="0"/>
            <a:ext cx="3816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2" name="Rechthoek 11"/>
          <p:cNvSpPr/>
          <p:nvPr/>
        </p:nvSpPr>
        <p:spPr>
          <a:xfrm>
            <a:off x="20786" y="6525344"/>
            <a:ext cx="12191761"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3" name="Rechthoek 12"/>
          <p:cNvSpPr/>
          <p:nvPr/>
        </p:nvSpPr>
        <p:spPr>
          <a:xfrm>
            <a:off x="11784632" y="0"/>
            <a:ext cx="4487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15</a:t>
            </a:fld>
            <a:endParaRPr lang="nl-NL" dirty="0"/>
          </a:p>
        </p:txBody>
      </p:sp>
      <p:sp>
        <p:nvSpPr>
          <p:cNvPr id="8" name="Freeform 9"/>
          <p:cNvSpPr>
            <a:spLocks/>
          </p:cNvSpPr>
          <p:nvPr/>
        </p:nvSpPr>
        <p:spPr bwMode="auto">
          <a:xfrm>
            <a:off x="11424592" y="6165304"/>
            <a:ext cx="741070" cy="648072"/>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2" name="Titel 5"/>
          <p:cNvSpPr txBox="1">
            <a:spLocks/>
          </p:cNvSpPr>
          <p:nvPr/>
        </p:nvSpPr>
        <p:spPr>
          <a:xfrm>
            <a:off x="4918073" y="4982209"/>
            <a:ext cx="7464153" cy="1046042"/>
          </a:xfrm>
          <a:prstGeom prst="rect">
            <a:avLst/>
          </a:prstGeom>
          <a:gradFill>
            <a:gsLst>
              <a:gs pos="0">
                <a:srgbClr val="009D58">
                  <a:alpha val="56000"/>
                </a:srgbClr>
              </a:gs>
              <a:gs pos="100000">
                <a:srgbClr val="EC332E"/>
              </a:gs>
            </a:gsLst>
            <a:lin ang="5400000" scaled="1"/>
          </a:gradFill>
        </p:spPr>
        <p:txBody>
          <a:bodyPr vert="horz" lIns="0" tIns="0" rIns="504000" bIns="0" rtlCol="0" anchor="b" anchorCtr="0">
            <a:normAutofit/>
          </a:bodyPr>
          <a:lstStyle>
            <a:defPPr>
              <a:defRPr lang="nl-NL"/>
            </a:defPPr>
            <a:lvl1pPr lvl="0" algn="ctr">
              <a:lnSpc>
                <a:spcPts val="3600"/>
              </a:lnSpc>
              <a:spcBef>
                <a:spcPct val="0"/>
              </a:spcBef>
              <a:buNone/>
              <a:defRPr sz="3600" b="1" spc="50" baseline="0">
                <a:solidFill>
                  <a:schemeClr val="bg1"/>
                </a:solidFill>
                <a:latin typeface="+mj-lt"/>
                <a:ea typeface="+mj-ea"/>
                <a:cs typeface="+mj-cs"/>
              </a:defRPr>
            </a:lvl1pPr>
          </a:lstStyle>
          <a:p>
            <a:r>
              <a:rPr lang="nl-BE" dirty="0"/>
              <a:t>Is het wettelijk pensioen (on)betaalbaar?</a:t>
            </a:r>
          </a:p>
        </p:txBody>
      </p:sp>
      <p:pic>
        <p:nvPicPr>
          <p:cNvPr id="15" name="Afbeelding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158" y="217708"/>
            <a:ext cx="1676135" cy="1676135"/>
          </a:xfrm>
          <a:prstGeom prst="rect">
            <a:avLst/>
          </a:prstGeom>
        </p:spPr>
      </p:pic>
      <p:pic>
        <p:nvPicPr>
          <p:cNvPr id="16" name="Afbeelding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19491" y="605360"/>
            <a:ext cx="2254072" cy="688416"/>
          </a:xfrm>
          <a:prstGeom prst="rect">
            <a:avLst/>
          </a:prstGeom>
        </p:spPr>
      </p:pic>
    </p:spTree>
    <p:extLst>
      <p:ext uri="{BB962C8B-B14F-4D97-AF65-F5344CB8AC3E}">
        <p14:creationId xmlns:p14="http://schemas.microsoft.com/office/powerpoint/2010/main" val="4142680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4007768" y="1676135"/>
            <a:ext cx="7473043" cy="4918151"/>
          </a:xfrm>
        </p:spPr>
        <p:txBody>
          <a:bodyPr>
            <a:normAutofit/>
          </a:bodyPr>
          <a:lstStyle/>
          <a:p>
            <a:pPr marL="0" indent="0">
              <a:buNone/>
            </a:pPr>
            <a:r>
              <a:rPr lang="nl-BE" dirty="0" smtClean="0"/>
              <a:t>		     Maar:</a:t>
            </a:r>
          </a:p>
          <a:p>
            <a:r>
              <a:rPr lang="nl-BE" dirty="0" smtClean="0"/>
              <a:t>BNP (= Belgische rijkdom) x 2 op 35 jaar</a:t>
            </a:r>
          </a:p>
          <a:p>
            <a:r>
              <a:rPr lang="nl-BE" dirty="0" smtClean="0"/>
              <a:t>26</a:t>
            </a:r>
            <a:r>
              <a:rPr lang="nl-BE" dirty="0"/>
              <a:t>% </a:t>
            </a:r>
            <a:r>
              <a:rPr lang="nl-BE" dirty="0" smtClean="0"/>
              <a:t>BNP </a:t>
            </a:r>
            <a:r>
              <a:rPr lang="nl-BE" dirty="0" smtClean="0">
                <a:sym typeface="Wingdings" panose="05000000000000000000" pitchFamily="2" charset="2"/>
              </a:rPr>
              <a:t> </a:t>
            </a:r>
            <a:r>
              <a:rPr lang="nl-BE" dirty="0" smtClean="0"/>
              <a:t>Sociale </a:t>
            </a:r>
            <a:r>
              <a:rPr lang="nl-BE" dirty="0"/>
              <a:t>zekerheid</a:t>
            </a:r>
          </a:p>
          <a:p>
            <a:r>
              <a:rPr lang="en-US" dirty="0" err="1" smtClean="0"/>
              <a:t>Pensioencommissie</a:t>
            </a:r>
            <a:r>
              <a:rPr lang="en-US" dirty="0" smtClean="0"/>
              <a:t>: “</a:t>
            </a:r>
            <a:r>
              <a:rPr lang="en-US" dirty="0" err="1" smtClean="0"/>
              <a:t>pensioenkosten</a:t>
            </a:r>
            <a:r>
              <a:rPr lang="en-US" dirty="0" smtClean="0"/>
              <a:t> </a:t>
            </a:r>
            <a:r>
              <a:rPr lang="en-US" dirty="0" err="1" smtClean="0"/>
              <a:t>stijgen</a:t>
            </a:r>
            <a:r>
              <a:rPr lang="en-US" dirty="0" smtClean="0"/>
              <a:t> maar 4,1% </a:t>
            </a:r>
            <a:r>
              <a:rPr lang="en-US" dirty="0" err="1" smtClean="0"/>
              <a:t>tussen</a:t>
            </a:r>
            <a:r>
              <a:rPr lang="en-US" dirty="0" smtClean="0"/>
              <a:t> 2013 en 2060.”</a:t>
            </a:r>
            <a:endParaRPr lang="nl-BE" dirty="0"/>
          </a:p>
          <a:p>
            <a:r>
              <a:rPr lang="nl-BE" dirty="0" smtClean="0"/>
              <a:t>Ter vergelijking: </a:t>
            </a:r>
            <a:r>
              <a:rPr lang="nl-BE" dirty="0" err="1" smtClean="0"/>
              <a:t>Taxshift</a:t>
            </a:r>
            <a:r>
              <a:rPr lang="nl-BE" dirty="0" smtClean="0"/>
              <a:t> regering-Michel: 2% BNP</a:t>
            </a:r>
            <a:r>
              <a:rPr lang="nl-BE" dirty="0"/>
              <a:t>.</a:t>
            </a:r>
          </a:p>
          <a:p>
            <a:r>
              <a:rPr lang="nl-BE" dirty="0" smtClean="0"/>
              <a:t>Regering vindt lagere lasten voor bedrijven belangrijker dan uw pensioen.</a:t>
            </a:r>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16</a:t>
            </a:fld>
            <a:endParaRPr lang="nl-NL" dirty="0"/>
          </a:p>
        </p:txBody>
      </p:sp>
      <p:pic>
        <p:nvPicPr>
          <p:cNvPr id="4100" name="Picture 4" descr="Afbeeldingsresultaat voor de wev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0504" y="1413864"/>
            <a:ext cx="4222743" cy="517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032" y="1409696"/>
            <a:ext cx="1959672" cy="5173200"/>
          </a:xfrm>
          <a:prstGeom prst="rect">
            <a:avLst/>
          </a:prstGeom>
        </p:spPr>
      </p:pic>
      <p:sp>
        <p:nvSpPr>
          <p:cNvPr id="9" name="Toelichting met afgeronde rechthoek 8"/>
          <p:cNvSpPr/>
          <p:nvPr/>
        </p:nvSpPr>
        <p:spPr>
          <a:xfrm>
            <a:off x="2299168" y="1128897"/>
            <a:ext cx="3940848" cy="1008112"/>
          </a:xfrm>
          <a:prstGeom prst="wedgeRoundRectCallout">
            <a:avLst>
              <a:gd name="adj1" fmla="val -51884"/>
              <a:gd name="adj2" fmla="val 170203"/>
              <a:gd name="adj3" fmla="val 16667"/>
            </a:avLst>
          </a:prstGeom>
          <a:ln w="28575">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sz="2800" b="1" dirty="0" smtClean="0"/>
              <a:t>De pensioenen zijn onbetaalbaar!</a:t>
            </a:r>
          </a:p>
        </p:txBody>
      </p:sp>
      <p:pic>
        <p:nvPicPr>
          <p:cNvPr id="11" name="Afbeelding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spTree>
    <p:extLst>
      <p:ext uri="{BB962C8B-B14F-4D97-AF65-F5344CB8AC3E}">
        <p14:creationId xmlns:p14="http://schemas.microsoft.com/office/powerpoint/2010/main" val="22616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Alternatieven</a:t>
            </a:r>
            <a:endParaRPr lang="en-US" dirty="0"/>
          </a:p>
        </p:txBody>
      </p:sp>
      <p:pic>
        <p:nvPicPr>
          <p:cNvPr id="9218" name="Picture 2" descr="Afbeeldingsresultaat voor van overtveld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5569" y="1409697"/>
            <a:ext cx="3204753" cy="51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991" y="1409697"/>
            <a:ext cx="1959673" cy="5173200"/>
          </a:xfrm>
          <a:prstGeom prst="rect">
            <a:avLst/>
          </a:prstGeom>
        </p:spPr>
      </p:pic>
      <p:sp>
        <p:nvSpPr>
          <p:cNvPr id="3" name="Tijdelijke aanduiding voor inhoud 2"/>
          <p:cNvSpPr>
            <a:spLocks noGrp="1"/>
          </p:cNvSpPr>
          <p:nvPr>
            <p:ph idx="1"/>
          </p:nvPr>
        </p:nvSpPr>
        <p:spPr>
          <a:xfrm>
            <a:off x="2351584" y="1662109"/>
            <a:ext cx="9129227" cy="4543434"/>
          </a:xfrm>
        </p:spPr>
        <p:txBody>
          <a:bodyPr>
            <a:normAutofit/>
          </a:bodyPr>
          <a:lstStyle/>
          <a:p>
            <a:r>
              <a:rPr lang="nl-BE" dirty="0" smtClean="0"/>
              <a:t>Lux-</a:t>
            </a:r>
            <a:r>
              <a:rPr lang="nl-BE" dirty="0" err="1" smtClean="0"/>
              <a:t>leaks</a:t>
            </a:r>
            <a:r>
              <a:rPr lang="nl-BE" dirty="0" smtClean="0"/>
              <a:t>, Panama en Paradise papers … tientallen miljarden naar belastingparadijzen. </a:t>
            </a:r>
          </a:p>
          <a:p>
            <a:endParaRPr lang="nl-BE" dirty="0" smtClean="0"/>
          </a:p>
          <a:p>
            <a:endParaRPr lang="nl-BE" dirty="0" smtClean="0"/>
          </a:p>
          <a:p>
            <a:r>
              <a:rPr lang="nl-BE" dirty="0" smtClean="0"/>
              <a:t>Vermogensbelasting op 3% rijkste families = 10 miljard euro/jaar!</a:t>
            </a:r>
          </a:p>
          <a:p>
            <a:r>
              <a:rPr lang="nl-BE" dirty="0" smtClean="0"/>
              <a:t>Dossiers fiscale regularisatie (zwartgeld) tussen 2006 en 2013 zouden tot 10 miljard kunnen opleveren!</a:t>
            </a:r>
          </a:p>
          <a:p>
            <a:endParaRPr lang="en-US" dirty="0"/>
          </a:p>
        </p:txBody>
      </p:sp>
      <p:sp>
        <p:nvSpPr>
          <p:cNvPr id="6" name="Toelichting met afgeronde rechthoek 5"/>
          <p:cNvSpPr/>
          <p:nvPr/>
        </p:nvSpPr>
        <p:spPr>
          <a:xfrm>
            <a:off x="2567608" y="2708920"/>
            <a:ext cx="4320480" cy="936104"/>
          </a:xfrm>
          <a:prstGeom prst="wedgeRoundRectCallout">
            <a:avLst>
              <a:gd name="adj1" fmla="val -66238"/>
              <a:gd name="adj2" fmla="val 40038"/>
              <a:gd name="adj3" fmla="val 16667"/>
            </a:avLst>
          </a:prstGeom>
          <a:ln w="28575">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800" dirty="0" smtClean="0"/>
              <a:t>Ja, maar </a:t>
            </a:r>
            <a:r>
              <a:rPr lang="nl-NL" sz="2800" dirty="0"/>
              <a:t>het gaat sléchts om 87 miljard euro</a:t>
            </a:r>
            <a:endParaRPr lang="nl-BE" sz="2800" b="1" dirty="0" smtClean="0"/>
          </a:p>
        </p:txBody>
      </p:sp>
      <p:pic>
        <p:nvPicPr>
          <p:cNvPr id="7" name="Afbeelding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spTree>
    <p:extLst>
      <p:ext uri="{BB962C8B-B14F-4D97-AF65-F5344CB8AC3E}">
        <p14:creationId xmlns:p14="http://schemas.microsoft.com/office/powerpoint/2010/main" val="21773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5360" y="188641"/>
            <a:ext cx="11522369" cy="6408712"/>
          </a:xfrm>
          <a:prstGeom prst="rect">
            <a:avLst/>
          </a:prstGeom>
        </p:spPr>
      </p:pic>
      <p:sp>
        <p:nvSpPr>
          <p:cNvPr id="9" name="Rechthoek 8"/>
          <p:cNvSpPr/>
          <p:nvPr/>
        </p:nvSpPr>
        <p:spPr>
          <a:xfrm>
            <a:off x="0" y="0"/>
            <a:ext cx="12191761"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1" name="Rechthoek 10"/>
          <p:cNvSpPr/>
          <p:nvPr/>
        </p:nvSpPr>
        <p:spPr>
          <a:xfrm>
            <a:off x="0" y="0"/>
            <a:ext cx="3816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2" name="Rechthoek 11"/>
          <p:cNvSpPr/>
          <p:nvPr/>
        </p:nvSpPr>
        <p:spPr>
          <a:xfrm>
            <a:off x="20786" y="6525344"/>
            <a:ext cx="12191761"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3" name="Rechthoek 12"/>
          <p:cNvSpPr/>
          <p:nvPr/>
        </p:nvSpPr>
        <p:spPr>
          <a:xfrm>
            <a:off x="11784632" y="0"/>
            <a:ext cx="4487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18</a:t>
            </a:fld>
            <a:endParaRPr lang="nl-NL" dirty="0"/>
          </a:p>
        </p:txBody>
      </p:sp>
      <p:sp>
        <p:nvSpPr>
          <p:cNvPr id="8" name="Freeform 9"/>
          <p:cNvSpPr>
            <a:spLocks/>
          </p:cNvSpPr>
          <p:nvPr/>
        </p:nvSpPr>
        <p:spPr bwMode="auto">
          <a:xfrm>
            <a:off x="11424592" y="6165304"/>
            <a:ext cx="741070" cy="648072"/>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2" name="Titel 5"/>
          <p:cNvSpPr txBox="1">
            <a:spLocks/>
          </p:cNvSpPr>
          <p:nvPr/>
        </p:nvSpPr>
        <p:spPr>
          <a:xfrm>
            <a:off x="4880248" y="4903238"/>
            <a:ext cx="7464153" cy="1262066"/>
          </a:xfrm>
          <a:prstGeom prst="rect">
            <a:avLst/>
          </a:prstGeom>
          <a:gradFill>
            <a:gsLst>
              <a:gs pos="0">
                <a:srgbClr val="009D58">
                  <a:alpha val="56000"/>
                </a:srgbClr>
              </a:gs>
              <a:gs pos="100000">
                <a:srgbClr val="EC332E"/>
              </a:gs>
            </a:gsLst>
            <a:lin ang="5400000" scaled="1"/>
          </a:gradFill>
        </p:spPr>
        <p:txBody>
          <a:bodyPr vert="horz" lIns="0" tIns="0" rIns="504000" bIns="0" rtlCol="0" anchor="b" anchorCtr="0">
            <a:normAutofit/>
          </a:bodyPr>
          <a:lstStyle>
            <a:defPPr>
              <a:defRPr lang="nl-NL"/>
            </a:defPPr>
            <a:lvl1pPr lvl="0" algn="ctr">
              <a:lnSpc>
                <a:spcPts val="3600"/>
              </a:lnSpc>
              <a:spcBef>
                <a:spcPct val="0"/>
              </a:spcBef>
              <a:buNone/>
              <a:defRPr sz="3600" b="1" spc="50" baseline="0">
                <a:solidFill>
                  <a:schemeClr val="bg1"/>
                </a:solidFill>
                <a:latin typeface="+mj-lt"/>
                <a:ea typeface="+mj-ea"/>
                <a:cs typeface="+mj-cs"/>
              </a:defRPr>
            </a:lvl1pPr>
          </a:lstStyle>
          <a:p>
            <a:r>
              <a:rPr lang="nl-BE" dirty="0"/>
              <a:t>Het wettelijk pensioen is </a:t>
            </a:r>
            <a:r>
              <a:rPr lang="nl-BE" dirty="0" smtClean="0"/>
              <a:t>laag</a:t>
            </a:r>
          </a:p>
          <a:p>
            <a:endParaRPr lang="nl-BE" dirty="0"/>
          </a:p>
        </p:txBody>
      </p:sp>
      <p:pic>
        <p:nvPicPr>
          <p:cNvPr id="15" name="Afbeelding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158" y="217708"/>
            <a:ext cx="1676135" cy="1676135"/>
          </a:xfrm>
          <a:prstGeom prst="rect">
            <a:avLst/>
          </a:prstGeom>
        </p:spPr>
      </p:pic>
      <p:pic>
        <p:nvPicPr>
          <p:cNvPr id="16" name="Afbeelding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19491" y="605360"/>
            <a:ext cx="2254072" cy="688416"/>
          </a:xfrm>
          <a:prstGeom prst="rect">
            <a:avLst/>
          </a:prstGeom>
        </p:spPr>
      </p:pic>
    </p:spTree>
    <p:extLst>
      <p:ext uri="{BB962C8B-B14F-4D97-AF65-F5344CB8AC3E}">
        <p14:creationId xmlns:p14="http://schemas.microsoft.com/office/powerpoint/2010/main" val="1133479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2327020138"/>
              </p:ext>
            </p:extLst>
          </p:nvPr>
        </p:nvGraphicFramePr>
        <p:xfrm>
          <a:off x="9434416" y="1411012"/>
          <a:ext cx="3934392" cy="5166188"/>
        </p:xfrm>
        <a:graphic>
          <a:graphicData uri="http://schemas.openxmlformats.org/presentationml/2006/ole">
            <mc:AlternateContent xmlns:mc="http://schemas.openxmlformats.org/markup-compatibility/2006">
              <mc:Choice xmlns:v="urn:schemas-microsoft-com:vml" Requires="v">
                <p:oleObj spid="_x0000_s10260" name="Image" r:id="rId4" imgW="5434920" imgH="7136280" progId="Photoshop.Image.13">
                  <p:embed/>
                </p:oleObj>
              </mc:Choice>
              <mc:Fallback>
                <p:oleObj name="Image" r:id="rId4" imgW="5434920" imgH="7136280" progId="Photoshop.Image.13">
                  <p:embed/>
                  <p:pic>
                    <p:nvPicPr>
                      <p:cNvPr id="0" name=""/>
                      <p:cNvPicPr/>
                      <p:nvPr/>
                    </p:nvPicPr>
                    <p:blipFill>
                      <a:blip r:embed="rId5"/>
                      <a:stretch>
                        <a:fillRect/>
                      </a:stretch>
                    </p:blipFill>
                    <p:spPr>
                      <a:xfrm>
                        <a:off x="9434416" y="1411012"/>
                        <a:ext cx="3934392" cy="5166188"/>
                      </a:xfrm>
                      <a:prstGeom prst="rect">
                        <a:avLst/>
                      </a:prstGeom>
                    </p:spPr>
                  </p:pic>
                </p:oleObj>
              </mc:Fallback>
            </mc:AlternateContent>
          </a:graphicData>
        </a:graphic>
      </p:graphicFrame>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98187" y="1409697"/>
            <a:ext cx="1262308" cy="5167502"/>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0824" y="2288158"/>
            <a:ext cx="5040560" cy="4655939"/>
          </a:xfrm>
          <a:prstGeom prst="rect">
            <a:avLst/>
          </a:prstGeom>
        </p:spPr>
      </p:pic>
      <p:sp>
        <p:nvSpPr>
          <p:cNvPr id="2" name="Titel 1"/>
          <p:cNvSpPr>
            <a:spLocks noGrp="1"/>
          </p:cNvSpPr>
          <p:nvPr>
            <p:ph type="title"/>
          </p:nvPr>
        </p:nvSpPr>
        <p:spPr/>
        <p:txBody>
          <a:bodyPr>
            <a:normAutofit/>
          </a:bodyPr>
          <a:lstStyle/>
          <a:p>
            <a:r>
              <a:rPr lang="nl-BE" sz="2400" dirty="0" smtClean="0"/>
              <a:t>België: bij de laagste pensioenen van Europa!</a:t>
            </a:r>
            <a:endParaRPr lang="nl-BE" sz="2400" dirty="0"/>
          </a:p>
        </p:txBody>
      </p:sp>
      <p:sp>
        <p:nvSpPr>
          <p:cNvPr id="3" name="Tijdelijke aanduiding voor inhoud 2"/>
          <p:cNvSpPr>
            <a:spLocks noGrp="1"/>
          </p:cNvSpPr>
          <p:nvPr>
            <p:ph idx="1"/>
          </p:nvPr>
        </p:nvSpPr>
        <p:spPr>
          <a:xfrm>
            <a:off x="2367314" y="2452253"/>
            <a:ext cx="8136904" cy="4096250"/>
          </a:xfrm>
        </p:spPr>
        <p:txBody>
          <a:bodyPr>
            <a:normAutofit/>
          </a:bodyPr>
          <a:lstStyle/>
          <a:p>
            <a:r>
              <a:rPr lang="nl-NL" dirty="0" smtClean="0"/>
              <a:t>Minder pensioen voor vrouwen: hun loopbaan is gemiddeld 36,6 jaar, veel minder dan 42 nodig voor een volledig pensioen.</a:t>
            </a:r>
          </a:p>
          <a:p>
            <a:r>
              <a:rPr lang="nl-NL" dirty="0" smtClean="0"/>
              <a:t>Alleenstaanden</a:t>
            </a:r>
            <a:r>
              <a:rPr lang="nl-NL" smtClean="0"/>
              <a:t>: man </a:t>
            </a:r>
            <a:r>
              <a:rPr lang="nl-NL" dirty="0" smtClean="0"/>
              <a:t>€ 1101, vrouw € 763, 60% vrouwen &lt; € 1000 (armoededrempel: € 1115)</a:t>
            </a:r>
            <a:endParaRPr lang="nl-NL" dirty="0"/>
          </a:p>
          <a:p>
            <a:pPr marL="0" indent="0" algn="r">
              <a:buNone/>
            </a:pPr>
            <a:r>
              <a:rPr lang="nl-NL" dirty="0" smtClean="0"/>
              <a:t>			België </a:t>
            </a:r>
            <a:r>
              <a:rPr lang="nl-NL" dirty="0"/>
              <a:t>10% van BBP aan pensioenen, buurlanden 15%, </a:t>
            </a:r>
            <a:endParaRPr lang="nl-NL" dirty="0" smtClean="0"/>
          </a:p>
          <a:p>
            <a:pPr marL="0" indent="0" algn="r">
              <a:buNone/>
            </a:pPr>
            <a:r>
              <a:rPr lang="nl-NL" dirty="0" smtClean="0">
                <a:solidFill>
                  <a:schemeClr val="accent1">
                    <a:lumMod val="50000"/>
                  </a:schemeClr>
                </a:solidFill>
              </a:rPr>
              <a:t>per </a:t>
            </a:r>
            <a:r>
              <a:rPr lang="nl-NL" dirty="0">
                <a:solidFill>
                  <a:schemeClr val="accent1">
                    <a:lumMod val="50000"/>
                  </a:schemeClr>
                </a:solidFill>
              </a:rPr>
              <a:t>inwoner</a:t>
            </a:r>
            <a:r>
              <a:rPr lang="nl-NL" dirty="0" smtClean="0">
                <a:solidFill>
                  <a:schemeClr val="accent1">
                    <a:lumMod val="50000"/>
                  </a:schemeClr>
                </a:solidFill>
              </a:rPr>
              <a:t>:    </a:t>
            </a:r>
            <a:r>
              <a:rPr lang="nl-NL" dirty="0" smtClean="0">
                <a:solidFill>
                  <a:schemeClr val="bg1"/>
                </a:solidFill>
              </a:rPr>
              <a:t>.</a:t>
            </a:r>
            <a:endParaRPr lang="nl-NL" dirty="0">
              <a:solidFill>
                <a:schemeClr val="bg1"/>
              </a:solidFill>
            </a:endParaRPr>
          </a:p>
          <a:p>
            <a:pPr marL="0" indent="0">
              <a:buNone/>
            </a:pPr>
            <a:endParaRPr lang="en-US" dirty="0"/>
          </a:p>
          <a:p>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19</a:t>
            </a:fld>
            <a:endParaRPr lang="nl-NL" dirty="0"/>
          </a:p>
        </p:txBody>
      </p:sp>
      <p:sp>
        <p:nvSpPr>
          <p:cNvPr id="10" name="Rechthoek 9"/>
          <p:cNvSpPr/>
          <p:nvPr/>
        </p:nvSpPr>
        <p:spPr>
          <a:xfrm>
            <a:off x="244534" y="6081738"/>
            <a:ext cx="1573833" cy="5987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Jan </a:t>
            </a:r>
            <a:r>
              <a:rPr lang="nl-BE" dirty="0" err="1" smtClean="0">
                <a:solidFill>
                  <a:schemeClr val="tx1"/>
                </a:solidFill>
              </a:rPr>
              <a:t>Spooren</a:t>
            </a:r>
            <a:r>
              <a:rPr lang="nl-BE" dirty="0" smtClean="0">
                <a:solidFill>
                  <a:schemeClr val="tx1"/>
                </a:solidFill>
              </a:rPr>
              <a:t> (N-VA)</a:t>
            </a:r>
            <a:endParaRPr lang="nl-BE" dirty="0">
              <a:solidFill>
                <a:schemeClr val="tx1"/>
              </a:solidFill>
            </a:endParaRPr>
          </a:p>
        </p:txBody>
      </p:sp>
      <p:sp>
        <p:nvSpPr>
          <p:cNvPr id="11" name="Toelichting met afgeronde rechthoek 10"/>
          <p:cNvSpPr/>
          <p:nvPr/>
        </p:nvSpPr>
        <p:spPr>
          <a:xfrm>
            <a:off x="344733" y="1208083"/>
            <a:ext cx="8218346" cy="936104"/>
          </a:xfrm>
          <a:prstGeom prst="wedgeRoundRectCallout">
            <a:avLst>
              <a:gd name="adj1" fmla="val -42273"/>
              <a:gd name="adj2" fmla="val 148990"/>
              <a:gd name="adj3" fmla="val 16667"/>
            </a:avLst>
          </a:prstGeom>
          <a:ln w="28575">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800" dirty="0"/>
              <a:t>Wie een eigen huis heeft en wat spaargeld, zal van een pensioen van 1.100 euro kunnen leven</a:t>
            </a:r>
            <a:endParaRPr lang="nl-BE" sz="2800" b="1" dirty="0" smtClean="0"/>
          </a:p>
        </p:txBody>
      </p:sp>
      <p:sp>
        <p:nvSpPr>
          <p:cNvPr id="14" name="Tekstvak 13"/>
          <p:cNvSpPr txBox="1"/>
          <p:nvPr/>
        </p:nvSpPr>
        <p:spPr>
          <a:xfrm>
            <a:off x="10344472" y="2924944"/>
            <a:ext cx="1064390" cy="461665"/>
          </a:xfrm>
          <a:prstGeom prst="rect">
            <a:avLst/>
          </a:prstGeom>
          <a:noFill/>
        </p:spPr>
        <p:txBody>
          <a:bodyPr wrap="square" rtlCol="0">
            <a:spAutoFit/>
          </a:bodyPr>
          <a:lstStyle/>
          <a:p>
            <a:r>
              <a:rPr lang="nl-BE" sz="2400" b="1" dirty="0" smtClean="0">
                <a:solidFill>
                  <a:srgbClr val="FF0000"/>
                </a:solidFill>
              </a:rPr>
              <a:t>€2853</a:t>
            </a:r>
            <a:endParaRPr lang="nl-BE" sz="2400" b="1" dirty="0">
              <a:solidFill>
                <a:srgbClr val="FF0000"/>
              </a:solidFill>
            </a:endParaRPr>
          </a:p>
        </p:txBody>
      </p:sp>
      <p:sp>
        <p:nvSpPr>
          <p:cNvPr id="16" name="Tekstvak 15"/>
          <p:cNvSpPr txBox="1"/>
          <p:nvPr/>
        </p:nvSpPr>
        <p:spPr>
          <a:xfrm>
            <a:off x="10391931" y="3782420"/>
            <a:ext cx="1064390" cy="461665"/>
          </a:xfrm>
          <a:prstGeom prst="rect">
            <a:avLst/>
          </a:prstGeom>
          <a:noFill/>
        </p:spPr>
        <p:txBody>
          <a:bodyPr wrap="square" rtlCol="0">
            <a:spAutoFit/>
          </a:bodyPr>
          <a:lstStyle/>
          <a:p>
            <a:r>
              <a:rPr lang="nl-BE" sz="2400" b="1" dirty="0" smtClean="0">
                <a:solidFill>
                  <a:srgbClr val="00B050"/>
                </a:solidFill>
              </a:rPr>
              <a:t>€3855</a:t>
            </a:r>
            <a:endParaRPr lang="nl-BE" sz="2400" b="1" dirty="0">
              <a:solidFill>
                <a:srgbClr val="00B050"/>
              </a:solidFill>
            </a:endParaRPr>
          </a:p>
        </p:txBody>
      </p:sp>
      <p:sp>
        <p:nvSpPr>
          <p:cNvPr id="17" name="Tekstvak 16"/>
          <p:cNvSpPr txBox="1"/>
          <p:nvPr/>
        </p:nvSpPr>
        <p:spPr>
          <a:xfrm>
            <a:off x="10560496" y="2420888"/>
            <a:ext cx="1064390" cy="461665"/>
          </a:xfrm>
          <a:prstGeom prst="rect">
            <a:avLst/>
          </a:prstGeom>
          <a:noFill/>
        </p:spPr>
        <p:txBody>
          <a:bodyPr wrap="square" rtlCol="0">
            <a:spAutoFit/>
          </a:bodyPr>
          <a:lstStyle/>
          <a:p>
            <a:r>
              <a:rPr lang="nl-BE" sz="2400" b="1" dirty="0" smtClean="0">
                <a:solidFill>
                  <a:srgbClr val="00B050"/>
                </a:solidFill>
              </a:rPr>
              <a:t>€3683</a:t>
            </a:r>
            <a:endParaRPr lang="nl-BE" sz="2400" b="1" dirty="0">
              <a:solidFill>
                <a:srgbClr val="00B050"/>
              </a:solidFill>
            </a:endParaRPr>
          </a:p>
        </p:txBody>
      </p:sp>
      <p:sp>
        <p:nvSpPr>
          <p:cNvPr id="18" name="Tekstvak 17"/>
          <p:cNvSpPr txBox="1"/>
          <p:nvPr/>
        </p:nvSpPr>
        <p:spPr>
          <a:xfrm>
            <a:off x="11254528" y="3278364"/>
            <a:ext cx="1064390" cy="461665"/>
          </a:xfrm>
          <a:prstGeom prst="rect">
            <a:avLst/>
          </a:prstGeom>
          <a:noFill/>
        </p:spPr>
        <p:txBody>
          <a:bodyPr wrap="square" rtlCol="0">
            <a:spAutoFit/>
          </a:bodyPr>
          <a:lstStyle/>
          <a:p>
            <a:r>
              <a:rPr lang="nl-BE" sz="2400" b="1" dirty="0" smtClean="0">
                <a:solidFill>
                  <a:srgbClr val="FF6600"/>
                </a:solidFill>
              </a:rPr>
              <a:t>€2910</a:t>
            </a:r>
            <a:endParaRPr lang="nl-BE" sz="2400" b="1" dirty="0">
              <a:solidFill>
                <a:srgbClr val="FF6600"/>
              </a:solidFill>
            </a:endParaRPr>
          </a:p>
        </p:txBody>
      </p:sp>
      <p:sp>
        <p:nvSpPr>
          <p:cNvPr id="19" name="Vrije vorm 18"/>
          <p:cNvSpPr/>
          <p:nvPr/>
        </p:nvSpPr>
        <p:spPr>
          <a:xfrm>
            <a:off x="10138464" y="4149080"/>
            <a:ext cx="1234653" cy="2110154"/>
          </a:xfrm>
          <a:custGeom>
            <a:avLst/>
            <a:gdLst>
              <a:gd name="connsiteX0" fmla="*/ 0 w 796838"/>
              <a:gd name="connsiteY0" fmla="*/ 2110154 h 2110154"/>
              <a:gd name="connsiteX1" fmla="*/ 791308 w 796838"/>
              <a:gd name="connsiteY1" fmla="*/ 1688123 h 2110154"/>
              <a:gd name="connsiteX2" fmla="*/ 351693 w 796838"/>
              <a:gd name="connsiteY2" fmla="*/ 404446 h 2110154"/>
              <a:gd name="connsiteX3" fmla="*/ 351693 w 796838"/>
              <a:gd name="connsiteY3" fmla="*/ 0 h 2110154"/>
              <a:gd name="connsiteX0" fmla="*/ 0 w 1234653"/>
              <a:gd name="connsiteY0" fmla="*/ 2110154 h 2110154"/>
              <a:gd name="connsiteX1" fmla="*/ 1213339 w 1234653"/>
              <a:gd name="connsiteY1" fmla="*/ 1688123 h 2110154"/>
              <a:gd name="connsiteX2" fmla="*/ 773724 w 1234653"/>
              <a:gd name="connsiteY2" fmla="*/ 404446 h 2110154"/>
              <a:gd name="connsiteX3" fmla="*/ 773724 w 1234653"/>
              <a:gd name="connsiteY3" fmla="*/ 0 h 2110154"/>
            </a:gdLst>
            <a:ahLst/>
            <a:cxnLst>
              <a:cxn ang="0">
                <a:pos x="connsiteX0" y="connsiteY0"/>
              </a:cxn>
              <a:cxn ang="0">
                <a:pos x="connsiteX1" y="connsiteY1"/>
              </a:cxn>
              <a:cxn ang="0">
                <a:pos x="connsiteX2" y="connsiteY2"/>
              </a:cxn>
              <a:cxn ang="0">
                <a:pos x="connsiteX3" y="connsiteY3"/>
              </a:cxn>
            </a:cxnLst>
            <a:rect l="l" t="t" r="r" b="b"/>
            <a:pathLst>
              <a:path w="1234653" h="2110154">
                <a:moveTo>
                  <a:pt x="0" y="2110154"/>
                </a:moveTo>
                <a:cubicBezTo>
                  <a:pt x="366346" y="2041281"/>
                  <a:pt x="1084385" y="1972408"/>
                  <a:pt x="1213339" y="1688123"/>
                </a:cubicBezTo>
                <a:cubicBezTo>
                  <a:pt x="1342293" y="1403838"/>
                  <a:pt x="846993" y="685800"/>
                  <a:pt x="773724" y="404446"/>
                </a:cubicBezTo>
                <a:cubicBezTo>
                  <a:pt x="700455" y="123092"/>
                  <a:pt x="737089" y="61546"/>
                  <a:pt x="773724"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5092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p:bldP spid="17" grpId="0"/>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a:t>
            </a:r>
            <a:endParaRPr lang="nl-BE"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BE" dirty="0"/>
              <a:t>Wat is het wettelijk pensioen?</a:t>
            </a:r>
          </a:p>
          <a:p>
            <a:pPr marL="514350" indent="-514350">
              <a:buFont typeface="+mj-lt"/>
              <a:buAutoNum type="arabicPeriod"/>
            </a:pPr>
            <a:r>
              <a:rPr lang="nl-BE" dirty="0"/>
              <a:t>Michel heeft pensioen al hard aangepakt</a:t>
            </a:r>
          </a:p>
          <a:p>
            <a:pPr marL="514350" indent="-514350">
              <a:buFont typeface="+mj-lt"/>
              <a:buAutoNum type="arabicPeriod"/>
            </a:pPr>
            <a:r>
              <a:rPr lang="nl-BE" dirty="0"/>
              <a:t>De grootste aanval is nu op komst</a:t>
            </a:r>
          </a:p>
          <a:p>
            <a:pPr marL="514350" indent="-514350">
              <a:buFont typeface="+mj-lt"/>
              <a:buAutoNum type="arabicPeriod"/>
            </a:pPr>
            <a:r>
              <a:rPr lang="nl-BE" dirty="0"/>
              <a:t>Is het wettelijk </a:t>
            </a:r>
            <a:r>
              <a:rPr lang="nl-BE" dirty="0" smtClean="0"/>
              <a:t>pensioen wel </a:t>
            </a:r>
            <a:r>
              <a:rPr lang="nl-BE" dirty="0"/>
              <a:t>(on)betaalbaar?</a:t>
            </a:r>
          </a:p>
          <a:p>
            <a:pPr marL="514350" indent="-514350">
              <a:buFont typeface="+mj-lt"/>
              <a:buAutoNum type="arabicPeriod"/>
            </a:pPr>
            <a:r>
              <a:rPr lang="nl-BE" dirty="0"/>
              <a:t>Het wettelijk pensioen is al te laag</a:t>
            </a:r>
          </a:p>
          <a:p>
            <a:pPr marL="514350" indent="-514350">
              <a:buFont typeface="+mj-lt"/>
              <a:buAutoNum type="arabicPeriod"/>
            </a:pPr>
            <a:r>
              <a:rPr lang="nl-BE" dirty="0"/>
              <a:t>Wat willen wij?</a:t>
            </a:r>
            <a:endParaRPr lang="nl-BE" dirty="0" smtClean="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2</a:t>
            </a:fld>
            <a:endParaRPr lang="nl-NL" dirty="0"/>
          </a:p>
        </p:txBody>
      </p:sp>
    </p:spTree>
    <p:extLst>
      <p:ext uri="{BB962C8B-B14F-4D97-AF65-F5344CB8AC3E}">
        <p14:creationId xmlns:p14="http://schemas.microsoft.com/office/powerpoint/2010/main" val="2608933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20</a:t>
            </a:fld>
            <a:endParaRPr lang="nl-NL" dirty="0"/>
          </a:p>
        </p:txBody>
      </p:sp>
      <p:sp>
        <p:nvSpPr>
          <p:cNvPr id="5" name="Ondertitel 4"/>
          <p:cNvSpPr>
            <a:spLocks noGrp="1"/>
          </p:cNvSpPr>
          <p:nvPr>
            <p:ph type="subTitle" idx="1"/>
          </p:nvPr>
        </p:nvSpPr>
        <p:spPr/>
        <p:txBody>
          <a:bodyPr/>
          <a:lstStyle/>
          <a:p>
            <a:endParaRPr lang="nl-BE"/>
          </a:p>
        </p:txBody>
      </p:sp>
      <p:sp>
        <p:nvSpPr>
          <p:cNvPr id="6" name="Titel 5"/>
          <p:cNvSpPr>
            <a:spLocks noGrp="1"/>
          </p:cNvSpPr>
          <p:nvPr>
            <p:ph type="ctrTitle"/>
          </p:nvPr>
        </p:nvSpPr>
        <p:spPr>
          <a:xfrm>
            <a:off x="4727848" y="4907090"/>
            <a:ext cx="7464153" cy="1287198"/>
          </a:xfrm>
        </p:spPr>
        <p:txBody>
          <a:bodyPr/>
          <a:lstStyle/>
          <a:p>
            <a:r>
              <a:rPr lang="nl-BE" dirty="0" smtClean="0"/>
              <a:t>Wat willen wij?</a:t>
            </a:r>
            <a:endParaRPr lang="nl-BE" dirty="0"/>
          </a:p>
        </p:txBody>
      </p:sp>
    </p:spTree>
    <p:extLst>
      <p:ext uri="{BB962C8B-B14F-4D97-AF65-F5344CB8AC3E}">
        <p14:creationId xmlns:p14="http://schemas.microsoft.com/office/powerpoint/2010/main" val="3173275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willen wij?</a:t>
            </a:r>
            <a:endParaRPr lang="en-US" dirty="0"/>
          </a:p>
        </p:txBody>
      </p:sp>
      <p:sp>
        <p:nvSpPr>
          <p:cNvPr id="3" name="Tijdelijke aanduiding voor inhoud 2"/>
          <p:cNvSpPr>
            <a:spLocks noGrp="1"/>
          </p:cNvSpPr>
          <p:nvPr>
            <p:ph idx="1"/>
          </p:nvPr>
        </p:nvSpPr>
        <p:spPr/>
        <p:txBody>
          <a:bodyPr/>
          <a:lstStyle/>
          <a:p>
            <a:r>
              <a:rPr lang="nl-BE" sz="3200" dirty="0" smtClean="0"/>
              <a:t>Pensioen op 65-jarige leeftijd en jobs voor jongeren</a:t>
            </a:r>
          </a:p>
          <a:p>
            <a:r>
              <a:rPr lang="nl-BE" sz="3200" dirty="0" smtClean="0"/>
              <a:t>Neen tegen pensioen volgens punten</a:t>
            </a:r>
          </a:p>
          <a:p>
            <a:r>
              <a:rPr lang="nl-BE" sz="3200" dirty="0" smtClean="0"/>
              <a:t>Minimum € 1.500 bruto pensioen</a:t>
            </a:r>
          </a:p>
          <a:p>
            <a:r>
              <a:rPr lang="nl-BE" sz="3200" dirty="0" smtClean="0"/>
              <a:t>Gelijke pensioenrechten voor mannen en vrouwen</a:t>
            </a:r>
          </a:p>
          <a:p>
            <a:r>
              <a:rPr lang="nl-BE" sz="3200" dirty="0" smtClean="0"/>
              <a:t>Sterke sociale zekerheid om onze pensioenen te garanderen</a:t>
            </a:r>
          </a:p>
          <a:p>
            <a:endParaRPr lang="nl-BE" dirty="0" smtClean="0"/>
          </a:p>
          <a:p>
            <a:endParaRPr lang="nl-BE" dirty="0" smtClean="0"/>
          </a:p>
          <a:p>
            <a:endParaRPr lang="nl-BE" dirty="0" smtClean="0"/>
          </a:p>
          <a:p>
            <a:endParaRPr lang="nl-BE" dirty="0" smtClean="0"/>
          </a:p>
        </p:txBody>
      </p:sp>
    </p:spTree>
    <p:extLst>
      <p:ext uri="{BB962C8B-B14F-4D97-AF65-F5344CB8AC3E}">
        <p14:creationId xmlns:p14="http://schemas.microsoft.com/office/powerpoint/2010/main" val="2071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TIJD VOOR ACTIE</a:t>
            </a:r>
            <a:br>
              <a:rPr lang="nl-BE" dirty="0" smtClean="0"/>
            </a:br>
            <a:r>
              <a:rPr lang="nl-BE" dirty="0" smtClean="0"/>
              <a:t>want er is genoeg geknoeid met onze pensioenen</a:t>
            </a:r>
            <a:endParaRPr lang="nl-BE" dirty="0"/>
          </a:p>
        </p:txBody>
      </p:sp>
      <p:sp>
        <p:nvSpPr>
          <p:cNvPr id="3" name="Tijdelijke aanduiding voor inhoud 2"/>
          <p:cNvSpPr>
            <a:spLocks noGrp="1"/>
          </p:cNvSpPr>
          <p:nvPr>
            <p:ph idx="1"/>
          </p:nvPr>
        </p:nvSpPr>
        <p:spPr>
          <a:xfrm>
            <a:off x="5951984" y="1662109"/>
            <a:ext cx="5528827" cy="4543434"/>
          </a:xfrm>
        </p:spPr>
        <p:txBody>
          <a:bodyPr>
            <a:normAutofit/>
          </a:bodyPr>
          <a:lstStyle/>
          <a:p>
            <a:pPr marL="0" indent="0">
              <a:buNone/>
            </a:pPr>
            <a:r>
              <a:rPr lang="nl-BE" b="1" dirty="0"/>
              <a:t>Schrijf je in bij je vakbondsafgevaardigde</a:t>
            </a:r>
          </a:p>
          <a:p>
            <a:r>
              <a:rPr lang="nl-BE" sz="1800" b="1" dirty="0" smtClean="0"/>
              <a:t>Verzamelen:  10.30 u</a:t>
            </a:r>
          </a:p>
          <a:p>
            <a:r>
              <a:rPr lang="nl-BE" sz="1800" b="1" dirty="0" smtClean="0"/>
              <a:t>Start mars: 11 u, Albert 2 - laan, Brussel Noord</a:t>
            </a:r>
            <a:endParaRPr lang="nl-BE" sz="1800" b="1" dirty="0"/>
          </a:p>
          <a:p>
            <a:pPr marL="0" indent="0">
              <a:buNone/>
            </a:pPr>
            <a:r>
              <a:rPr lang="nl-BE" sz="2000" dirty="0"/>
              <a:t>Deelnemen =</a:t>
            </a:r>
          </a:p>
          <a:p>
            <a:r>
              <a:rPr lang="nl-BE" sz="2000" dirty="0"/>
              <a:t>Stakingsvergoeding </a:t>
            </a:r>
          </a:p>
          <a:p>
            <a:r>
              <a:rPr lang="nl-BE" sz="2000" dirty="0"/>
              <a:t>Treinticket</a:t>
            </a:r>
          </a:p>
          <a:p>
            <a:r>
              <a:rPr lang="nl-BE" sz="2000" dirty="0"/>
              <a:t>Maaltijdvergoeding</a:t>
            </a:r>
          </a:p>
          <a:p>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22</a:t>
            </a:fld>
            <a:endParaRPr lang="nl-NL" dirty="0"/>
          </a:p>
        </p:txBody>
      </p:sp>
      <p:pic>
        <p:nvPicPr>
          <p:cNvPr id="8" name="Tijdelijke aanduiding voor inhoud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05164" y="5999232"/>
            <a:ext cx="5328592" cy="917446"/>
          </a:xfrm>
          <a:prstGeom prst="rect">
            <a:avLst/>
          </a:prstGeom>
        </p:spPr>
      </p:pic>
      <p:pic>
        <p:nvPicPr>
          <p:cNvPr id="9" name="Afbeelding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pic>
        <p:nvPicPr>
          <p:cNvPr id="10" name="Afbeelding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5520" y="1794463"/>
            <a:ext cx="3151433" cy="4397348"/>
          </a:xfrm>
          <a:prstGeom prst="rect">
            <a:avLst/>
          </a:prstGeom>
        </p:spPr>
      </p:pic>
    </p:spTree>
    <p:extLst>
      <p:ext uri="{BB962C8B-B14F-4D97-AF65-F5344CB8AC3E}">
        <p14:creationId xmlns:p14="http://schemas.microsoft.com/office/powerpoint/2010/main" val="238201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36" y="-171400"/>
            <a:ext cx="11435760" cy="7627564"/>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0" y="0"/>
            <a:ext cx="12191761"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1" name="Rechthoek 10"/>
          <p:cNvSpPr/>
          <p:nvPr/>
        </p:nvSpPr>
        <p:spPr>
          <a:xfrm>
            <a:off x="0" y="0"/>
            <a:ext cx="3816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2" name="Rechthoek 11"/>
          <p:cNvSpPr/>
          <p:nvPr/>
        </p:nvSpPr>
        <p:spPr>
          <a:xfrm>
            <a:off x="20786" y="6525344"/>
            <a:ext cx="12191761"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3" name="Rechthoek 12"/>
          <p:cNvSpPr/>
          <p:nvPr/>
        </p:nvSpPr>
        <p:spPr>
          <a:xfrm>
            <a:off x="11784632" y="0"/>
            <a:ext cx="4487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3</a:t>
            </a:fld>
            <a:endParaRPr lang="nl-NL" dirty="0"/>
          </a:p>
        </p:txBody>
      </p:sp>
      <p:sp>
        <p:nvSpPr>
          <p:cNvPr id="6" name="Titel 5"/>
          <p:cNvSpPr>
            <a:spLocks noGrp="1"/>
          </p:cNvSpPr>
          <p:nvPr>
            <p:ph type="ctrTitle"/>
          </p:nvPr>
        </p:nvSpPr>
        <p:spPr>
          <a:xfrm>
            <a:off x="4727848" y="4615206"/>
            <a:ext cx="7464153" cy="1262066"/>
          </a:xfrm>
          <a:gradFill>
            <a:gsLst>
              <a:gs pos="0">
                <a:srgbClr val="009D58">
                  <a:alpha val="56000"/>
                </a:srgbClr>
              </a:gs>
              <a:gs pos="100000">
                <a:srgbClr val="EC332E"/>
              </a:gs>
            </a:gsLst>
            <a:lin ang="5400000" scaled="1"/>
          </a:gradFill>
        </p:spPr>
        <p:txBody>
          <a:bodyPr vert="horz" lIns="0" tIns="0" rIns="504000" bIns="0" rtlCol="0" anchor="b" anchorCtr="0">
            <a:normAutofit/>
          </a:bodyPr>
          <a:lstStyle/>
          <a:p>
            <a:pPr marL="0" algn="ctr"/>
            <a:r>
              <a:rPr lang="nl-BE" dirty="0"/>
              <a:t>Wat is het wettelijk pensioen</a:t>
            </a:r>
            <a:r>
              <a:rPr lang="nl-BE" dirty="0" smtClean="0"/>
              <a:t>?</a:t>
            </a:r>
            <a:br>
              <a:rPr lang="nl-BE" dirty="0" smtClean="0"/>
            </a:br>
            <a:endParaRPr lang="nl-BE" dirty="0"/>
          </a:p>
        </p:txBody>
      </p:sp>
      <p:sp>
        <p:nvSpPr>
          <p:cNvPr id="8" name="Freeform 9"/>
          <p:cNvSpPr>
            <a:spLocks/>
          </p:cNvSpPr>
          <p:nvPr/>
        </p:nvSpPr>
        <p:spPr bwMode="auto">
          <a:xfrm>
            <a:off x="11424592" y="6165304"/>
            <a:ext cx="741070" cy="648072"/>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pic>
        <p:nvPicPr>
          <p:cNvPr id="14" name="Afbeelding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pic>
        <p:nvPicPr>
          <p:cNvPr id="15" name="Afbeelding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31240" y="525545"/>
            <a:ext cx="2254072" cy="688416"/>
          </a:xfrm>
          <a:prstGeom prst="rect">
            <a:avLst/>
          </a:prstGeom>
        </p:spPr>
      </p:pic>
    </p:spTree>
    <p:extLst>
      <p:ext uri="{BB962C8B-B14F-4D97-AF65-F5344CB8AC3E}">
        <p14:creationId xmlns:p14="http://schemas.microsoft.com/office/powerpoint/2010/main" val="126309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Wettelijk pensioen</a:t>
            </a:r>
            <a:endParaRPr lang="en-US" dirty="0"/>
          </a:p>
        </p:txBody>
      </p:sp>
      <p:grpSp>
        <p:nvGrpSpPr>
          <p:cNvPr id="19" name="Groep 18"/>
          <p:cNvGrpSpPr/>
          <p:nvPr/>
        </p:nvGrpSpPr>
        <p:grpSpPr>
          <a:xfrm>
            <a:off x="711190" y="1536338"/>
            <a:ext cx="3168352" cy="1061716"/>
            <a:chOff x="711190" y="1547821"/>
            <a:chExt cx="3168352" cy="1633409"/>
          </a:xfrm>
        </p:grpSpPr>
        <p:sp>
          <p:nvSpPr>
            <p:cNvPr id="4" name="Afgeronde rechthoek 3"/>
            <p:cNvSpPr/>
            <p:nvPr/>
          </p:nvSpPr>
          <p:spPr>
            <a:xfrm>
              <a:off x="711190" y="1741071"/>
              <a:ext cx="3168352" cy="14401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dirty="0" smtClean="0"/>
                <a:t>Loon     </a:t>
              </a:r>
              <a:r>
                <a:rPr lang="nl-BE" sz="2800" dirty="0" smtClean="0">
                  <a:solidFill>
                    <a:schemeClr val="tx1">
                      <a:lumMod val="85000"/>
                      <a:lumOff val="15000"/>
                    </a:schemeClr>
                  </a:solidFill>
                </a:rPr>
                <a:t>.</a:t>
              </a:r>
              <a:r>
                <a:rPr lang="nl-BE" sz="2800" dirty="0" smtClean="0"/>
                <a:t>  </a:t>
              </a:r>
              <a:endParaRPr lang="nl-BE" sz="2800" dirty="0"/>
            </a:p>
          </p:txBody>
        </p:sp>
        <p:cxnSp>
          <p:nvCxnSpPr>
            <p:cNvPr id="6" name="Rechte verbindingslijn 5"/>
            <p:cNvCxnSpPr/>
            <p:nvPr/>
          </p:nvCxnSpPr>
          <p:spPr>
            <a:xfrm>
              <a:off x="2495600" y="1547821"/>
              <a:ext cx="0" cy="144016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9" name="Afgeronde rechthoek 8"/>
          <p:cNvSpPr/>
          <p:nvPr/>
        </p:nvSpPr>
        <p:spPr>
          <a:xfrm>
            <a:off x="5224009" y="1556792"/>
            <a:ext cx="3168352" cy="936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dirty="0" smtClean="0"/>
              <a:t>Sociale zekerheid</a:t>
            </a:r>
            <a:endParaRPr lang="nl-BE" sz="2800" dirty="0"/>
          </a:p>
        </p:txBody>
      </p:sp>
      <p:sp>
        <p:nvSpPr>
          <p:cNvPr id="8" name="PIJL-RECHTS 7"/>
          <p:cNvSpPr/>
          <p:nvPr/>
        </p:nvSpPr>
        <p:spPr>
          <a:xfrm rot="21254115">
            <a:off x="3552280" y="1694150"/>
            <a:ext cx="1800200" cy="720080"/>
          </a:xfrm>
          <a:prstGeom prst="rightArrow">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nl-BE" dirty="0" smtClean="0"/>
              <a:t>bijdrage</a:t>
            </a:r>
            <a:endParaRPr lang="nl-BE" dirty="0"/>
          </a:p>
        </p:txBody>
      </p:sp>
      <p:sp>
        <p:nvSpPr>
          <p:cNvPr id="13" name="Afgeronde rechthoek 12"/>
          <p:cNvSpPr/>
          <p:nvPr/>
        </p:nvSpPr>
        <p:spPr>
          <a:xfrm>
            <a:off x="3182035" y="3243518"/>
            <a:ext cx="2468530" cy="936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dirty="0" smtClean="0"/>
              <a:t>Pensioenen</a:t>
            </a:r>
            <a:endParaRPr lang="nl-BE" sz="2800" dirty="0"/>
          </a:p>
        </p:txBody>
      </p:sp>
      <p:sp>
        <p:nvSpPr>
          <p:cNvPr id="14" name="Afgeronde rechthoek 13"/>
          <p:cNvSpPr/>
          <p:nvPr/>
        </p:nvSpPr>
        <p:spPr>
          <a:xfrm>
            <a:off x="5993007" y="3350141"/>
            <a:ext cx="2164496" cy="936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dirty="0" err="1" smtClean="0"/>
              <a:t>Ziekte-verzekering</a:t>
            </a:r>
            <a:endParaRPr lang="nl-BE" sz="2800" dirty="0"/>
          </a:p>
        </p:txBody>
      </p:sp>
      <p:sp>
        <p:nvSpPr>
          <p:cNvPr id="15" name="Afgeronde rechthoek 14"/>
          <p:cNvSpPr/>
          <p:nvPr/>
        </p:nvSpPr>
        <p:spPr>
          <a:xfrm>
            <a:off x="8499946" y="3234879"/>
            <a:ext cx="2598643" cy="936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dirty="0"/>
              <a:t>W</a:t>
            </a:r>
            <a:r>
              <a:rPr lang="nl-BE" sz="2800" dirty="0" smtClean="0"/>
              <a:t>erkloosheid</a:t>
            </a:r>
            <a:endParaRPr lang="nl-BE" sz="2800" dirty="0"/>
          </a:p>
        </p:txBody>
      </p:sp>
      <p:sp>
        <p:nvSpPr>
          <p:cNvPr id="17" name="Afgeronde rechthoek 16"/>
          <p:cNvSpPr/>
          <p:nvPr/>
        </p:nvSpPr>
        <p:spPr>
          <a:xfrm>
            <a:off x="9799268" y="2054190"/>
            <a:ext cx="1640925" cy="936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800" dirty="0" smtClean="0"/>
              <a:t>…</a:t>
            </a:r>
            <a:endParaRPr lang="nl-BE" sz="2800" dirty="0"/>
          </a:p>
        </p:txBody>
      </p:sp>
      <p:sp>
        <p:nvSpPr>
          <p:cNvPr id="10" name="PIJL-RECHTS 9"/>
          <p:cNvSpPr/>
          <p:nvPr/>
        </p:nvSpPr>
        <p:spPr>
          <a:xfrm rot="6965848">
            <a:off x="4920782" y="2531928"/>
            <a:ext cx="1120539" cy="720080"/>
          </a:xfrm>
          <a:prstGeom prst="rightArrow">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nl-BE" dirty="0"/>
          </a:p>
        </p:txBody>
      </p:sp>
      <p:sp>
        <p:nvSpPr>
          <p:cNvPr id="11" name="PIJL-RECHTS 10"/>
          <p:cNvSpPr/>
          <p:nvPr/>
        </p:nvSpPr>
        <p:spPr>
          <a:xfrm rot="5400000">
            <a:off x="6377536" y="2560805"/>
            <a:ext cx="1046405" cy="720080"/>
          </a:xfrm>
          <a:prstGeom prst="rightArrow">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nl-BE" dirty="0"/>
          </a:p>
        </p:txBody>
      </p:sp>
      <p:sp>
        <p:nvSpPr>
          <p:cNvPr id="12" name="PIJL-RECHTS 11"/>
          <p:cNvSpPr/>
          <p:nvPr/>
        </p:nvSpPr>
        <p:spPr>
          <a:xfrm rot="14111150" flipH="1">
            <a:off x="7640615" y="2526112"/>
            <a:ext cx="1203507" cy="720080"/>
          </a:xfrm>
          <a:prstGeom prst="rightArrow">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nl-BE" dirty="0"/>
          </a:p>
        </p:txBody>
      </p:sp>
      <p:sp>
        <p:nvSpPr>
          <p:cNvPr id="16" name="PIJL-RECHTS 15"/>
          <p:cNvSpPr/>
          <p:nvPr/>
        </p:nvSpPr>
        <p:spPr>
          <a:xfrm rot="11677319" flipH="1">
            <a:off x="8285514" y="1868578"/>
            <a:ext cx="1800200" cy="720080"/>
          </a:xfrm>
          <a:prstGeom prst="rightArrow">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nl-BE" dirty="0"/>
          </a:p>
        </p:txBody>
      </p:sp>
      <p:sp>
        <p:nvSpPr>
          <p:cNvPr id="3" name="Tijdelijke aanduiding voor inhoud 2"/>
          <p:cNvSpPr>
            <a:spLocks noGrp="1"/>
          </p:cNvSpPr>
          <p:nvPr>
            <p:ph idx="1"/>
          </p:nvPr>
        </p:nvSpPr>
        <p:spPr>
          <a:xfrm>
            <a:off x="711190" y="4365104"/>
            <a:ext cx="10769621" cy="2128468"/>
          </a:xfrm>
        </p:spPr>
        <p:txBody>
          <a:bodyPr/>
          <a:lstStyle/>
          <a:p>
            <a:r>
              <a:rPr lang="nl-BE" dirty="0" smtClean="0"/>
              <a:t>Opbouw pensioenrechten volgens loopbaanjaren en loon</a:t>
            </a:r>
          </a:p>
          <a:p>
            <a:r>
              <a:rPr lang="nl-BE" dirty="0" smtClean="0"/>
              <a:t>Recht op pensioen vanaf bepaalde leeftijd en vervroegd pensioen mits voldoende loopbaanjaren</a:t>
            </a:r>
          </a:p>
          <a:p>
            <a:r>
              <a:rPr lang="nl-BE" b="1" dirty="0" smtClean="0"/>
              <a:t>Solidariteitssysteem</a:t>
            </a:r>
            <a:endParaRPr lang="en-US" b="1" dirty="0"/>
          </a:p>
        </p:txBody>
      </p:sp>
    </p:spTree>
    <p:extLst>
      <p:ext uri="{BB962C8B-B14F-4D97-AF65-F5344CB8AC3E}">
        <p14:creationId xmlns:p14="http://schemas.microsoft.com/office/powerpoint/2010/main" val="405828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500"/>
                                        <p:tgtEl>
                                          <p:spTgt spid="3">
                                            <p:txEl>
                                              <p:pRg st="0" end="0"/>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500"/>
                                        <p:tgtEl>
                                          <p:spTgt spid="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14" grpId="0" animBg="1"/>
      <p:bldP spid="15" grpId="0" animBg="1"/>
      <p:bldP spid="17" grpId="0" animBg="1"/>
      <p:bldP spid="10" grpId="0" animBg="1"/>
      <p:bldP spid="11" grpId="0" animBg="1"/>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4926" y="490363"/>
            <a:ext cx="11573722" cy="6323013"/>
          </a:xfrm>
          <a:prstGeom prst="rect">
            <a:avLst/>
          </a:prstGeom>
        </p:spPr>
      </p:pic>
      <p:sp>
        <p:nvSpPr>
          <p:cNvPr id="9" name="Rechthoek 8"/>
          <p:cNvSpPr/>
          <p:nvPr/>
        </p:nvSpPr>
        <p:spPr>
          <a:xfrm>
            <a:off x="0" y="0"/>
            <a:ext cx="12191761"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1" name="Rechthoek 10"/>
          <p:cNvSpPr/>
          <p:nvPr/>
        </p:nvSpPr>
        <p:spPr>
          <a:xfrm>
            <a:off x="0" y="0"/>
            <a:ext cx="3816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2" name="Rechthoek 11"/>
          <p:cNvSpPr/>
          <p:nvPr/>
        </p:nvSpPr>
        <p:spPr>
          <a:xfrm>
            <a:off x="20786" y="6525344"/>
            <a:ext cx="12191761"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3" name="Rechthoek 12"/>
          <p:cNvSpPr/>
          <p:nvPr/>
        </p:nvSpPr>
        <p:spPr>
          <a:xfrm>
            <a:off x="11784632" y="0"/>
            <a:ext cx="4487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5</a:t>
            </a:fld>
            <a:endParaRPr lang="nl-NL" dirty="0"/>
          </a:p>
        </p:txBody>
      </p:sp>
      <p:sp>
        <p:nvSpPr>
          <p:cNvPr id="8" name="Freeform 9"/>
          <p:cNvSpPr>
            <a:spLocks/>
          </p:cNvSpPr>
          <p:nvPr/>
        </p:nvSpPr>
        <p:spPr bwMode="auto">
          <a:xfrm>
            <a:off x="11424592" y="6165304"/>
            <a:ext cx="741070" cy="648072"/>
          </a:xfrm>
          <a:custGeom>
            <a:avLst/>
            <a:gdLst>
              <a:gd name="connsiteX0" fmla="*/ 10335 w 10335"/>
              <a:gd name="connsiteY0" fmla="*/ 0 h 10000"/>
              <a:gd name="connsiteX1" fmla="*/ 10000 w 10335"/>
              <a:gd name="connsiteY1" fmla="*/ 0 h 10000"/>
              <a:gd name="connsiteX2" fmla="*/ 10000 w 10335"/>
              <a:gd name="connsiteY2" fmla="*/ 9462 h 10000"/>
              <a:gd name="connsiteX3" fmla="*/ 10000 w 10335"/>
              <a:gd name="connsiteY3" fmla="*/ 9462 h 10000"/>
              <a:gd name="connsiteX4" fmla="*/ 10000 w 10335"/>
              <a:gd name="connsiteY4" fmla="*/ 9516 h 10000"/>
              <a:gd name="connsiteX5" fmla="*/ 9993 w 10335"/>
              <a:gd name="connsiteY5" fmla="*/ 9571 h 10000"/>
              <a:gd name="connsiteX6" fmla="*/ 9989 w 10335"/>
              <a:gd name="connsiteY6" fmla="*/ 9619 h 10000"/>
              <a:gd name="connsiteX7" fmla="*/ 9978 w 10335"/>
              <a:gd name="connsiteY7" fmla="*/ 9673 h 10000"/>
              <a:gd name="connsiteX8" fmla="*/ 9967 w 10335"/>
              <a:gd name="connsiteY8" fmla="*/ 9721 h 10000"/>
              <a:gd name="connsiteX9" fmla="*/ 9952 w 10335"/>
              <a:gd name="connsiteY9" fmla="*/ 9762 h 10000"/>
              <a:gd name="connsiteX10" fmla="*/ 9933 w 10335"/>
              <a:gd name="connsiteY10" fmla="*/ 9802 h 10000"/>
              <a:gd name="connsiteX11" fmla="*/ 9915 w 10335"/>
              <a:gd name="connsiteY11" fmla="*/ 9843 h 10000"/>
              <a:gd name="connsiteX12" fmla="*/ 9893 w 10335"/>
              <a:gd name="connsiteY12" fmla="*/ 9877 h 10000"/>
              <a:gd name="connsiteX13" fmla="*/ 9870 w 10335"/>
              <a:gd name="connsiteY13" fmla="*/ 9911 h 10000"/>
              <a:gd name="connsiteX14" fmla="*/ 9848 w 10335"/>
              <a:gd name="connsiteY14" fmla="*/ 9939 h 10000"/>
              <a:gd name="connsiteX15" fmla="*/ 9822 w 10335"/>
              <a:gd name="connsiteY15" fmla="*/ 9959 h 10000"/>
              <a:gd name="connsiteX16" fmla="*/ 9793 w 10335"/>
              <a:gd name="connsiteY16" fmla="*/ 9980 h 10000"/>
              <a:gd name="connsiteX17" fmla="*/ 9767 w 10335"/>
              <a:gd name="connsiteY17" fmla="*/ 9986 h 10000"/>
              <a:gd name="connsiteX18" fmla="*/ 9737 w 10335"/>
              <a:gd name="connsiteY18" fmla="*/ 10000 h 10000"/>
              <a:gd name="connsiteX19" fmla="*/ 9707 w 10335"/>
              <a:gd name="connsiteY19" fmla="*/ 10000 h 10000"/>
              <a:gd name="connsiteX20" fmla="*/ 0 w 10335"/>
              <a:gd name="connsiteY20" fmla="*/ 10000 h 10000"/>
              <a:gd name="connsiteX21" fmla="*/ 10335 w 10335"/>
              <a:gd name="connsiteY21" fmla="*/ 0 h 10000"/>
              <a:gd name="connsiteX0" fmla="*/ 628 w 628"/>
              <a:gd name="connsiteY0" fmla="*/ 0 h 10606"/>
              <a:gd name="connsiteX1" fmla="*/ 293 w 628"/>
              <a:gd name="connsiteY1" fmla="*/ 0 h 10606"/>
              <a:gd name="connsiteX2" fmla="*/ 293 w 628"/>
              <a:gd name="connsiteY2" fmla="*/ 9462 h 10606"/>
              <a:gd name="connsiteX3" fmla="*/ 293 w 628"/>
              <a:gd name="connsiteY3" fmla="*/ 9462 h 10606"/>
              <a:gd name="connsiteX4" fmla="*/ 293 w 628"/>
              <a:gd name="connsiteY4" fmla="*/ 9516 h 10606"/>
              <a:gd name="connsiteX5" fmla="*/ 286 w 628"/>
              <a:gd name="connsiteY5" fmla="*/ 9571 h 10606"/>
              <a:gd name="connsiteX6" fmla="*/ 282 w 628"/>
              <a:gd name="connsiteY6" fmla="*/ 9619 h 10606"/>
              <a:gd name="connsiteX7" fmla="*/ 271 w 628"/>
              <a:gd name="connsiteY7" fmla="*/ 9673 h 10606"/>
              <a:gd name="connsiteX8" fmla="*/ 260 w 628"/>
              <a:gd name="connsiteY8" fmla="*/ 9721 h 10606"/>
              <a:gd name="connsiteX9" fmla="*/ 245 w 628"/>
              <a:gd name="connsiteY9" fmla="*/ 9762 h 10606"/>
              <a:gd name="connsiteX10" fmla="*/ 226 w 628"/>
              <a:gd name="connsiteY10" fmla="*/ 9802 h 10606"/>
              <a:gd name="connsiteX11" fmla="*/ 208 w 628"/>
              <a:gd name="connsiteY11" fmla="*/ 9843 h 10606"/>
              <a:gd name="connsiteX12" fmla="*/ 186 w 628"/>
              <a:gd name="connsiteY12" fmla="*/ 9877 h 10606"/>
              <a:gd name="connsiteX13" fmla="*/ 163 w 628"/>
              <a:gd name="connsiteY13" fmla="*/ 9911 h 10606"/>
              <a:gd name="connsiteX14" fmla="*/ 141 w 628"/>
              <a:gd name="connsiteY14" fmla="*/ 9939 h 10606"/>
              <a:gd name="connsiteX15" fmla="*/ 115 w 628"/>
              <a:gd name="connsiteY15" fmla="*/ 9959 h 10606"/>
              <a:gd name="connsiteX16" fmla="*/ 86 w 628"/>
              <a:gd name="connsiteY16" fmla="*/ 9980 h 10606"/>
              <a:gd name="connsiteX17" fmla="*/ 60 w 628"/>
              <a:gd name="connsiteY17" fmla="*/ 9986 h 10606"/>
              <a:gd name="connsiteX18" fmla="*/ 30 w 628"/>
              <a:gd name="connsiteY18" fmla="*/ 10000 h 10606"/>
              <a:gd name="connsiteX19" fmla="*/ 0 w 628"/>
              <a:gd name="connsiteY19" fmla="*/ 10000 h 10606"/>
              <a:gd name="connsiteX20" fmla="*/ 300 w 628"/>
              <a:gd name="connsiteY20" fmla="*/ 10606 h 10606"/>
              <a:gd name="connsiteX21" fmla="*/ 628 w 628"/>
              <a:gd name="connsiteY21" fmla="*/ 0 h 10606"/>
              <a:gd name="connsiteX0" fmla="*/ 10000 w 10000"/>
              <a:gd name="connsiteY0" fmla="*/ 0 h 10000"/>
              <a:gd name="connsiteX1" fmla="*/ 4784 w 10000"/>
              <a:gd name="connsiteY1" fmla="*/ 8170 h 10000"/>
              <a:gd name="connsiteX2" fmla="*/ 4666 w 10000"/>
              <a:gd name="connsiteY2" fmla="*/ 8921 h 10000"/>
              <a:gd name="connsiteX3" fmla="*/ 4666 w 10000"/>
              <a:gd name="connsiteY3" fmla="*/ 8921 h 10000"/>
              <a:gd name="connsiteX4" fmla="*/ 4666 w 10000"/>
              <a:gd name="connsiteY4" fmla="*/ 8972 h 10000"/>
              <a:gd name="connsiteX5" fmla="*/ 4554 w 10000"/>
              <a:gd name="connsiteY5" fmla="*/ 9024 h 10000"/>
              <a:gd name="connsiteX6" fmla="*/ 4490 w 10000"/>
              <a:gd name="connsiteY6" fmla="*/ 9069 h 10000"/>
              <a:gd name="connsiteX7" fmla="*/ 4315 w 10000"/>
              <a:gd name="connsiteY7" fmla="*/ 9120 h 10000"/>
              <a:gd name="connsiteX8" fmla="*/ 4140 w 10000"/>
              <a:gd name="connsiteY8" fmla="*/ 9166 h 10000"/>
              <a:gd name="connsiteX9" fmla="*/ 3901 w 10000"/>
              <a:gd name="connsiteY9" fmla="*/ 9204 h 10000"/>
              <a:gd name="connsiteX10" fmla="*/ 3599 w 10000"/>
              <a:gd name="connsiteY10" fmla="*/ 9242 h 10000"/>
              <a:gd name="connsiteX11" fmla="*/ 3312 w 10000"/>
              <a:gd name="connsiteY11" fmla="*/ 9281 h 10000"/>
              <a:gd name="connsiteX12" fmla="*/ 2962 w 10000"/>
              <a:gd name="connsiteY12" fmla="*/ 9313 h 10000"/>
              <a:gd name="connsiteX13" fmla="*/ 2596 w 10000"/>
              <a:gd name="connsiteY13" fmla="*/ 9345 h 10000"/>
              <a:gd name="connsiteX14" fmla="*/ 2245 w 10000"/>
              <a:gd name="connsiteY14" fmla="*/ 9371 h 10000"/>
              <a:gd name="connsiteX15" fmla="*/ 1831 w 10000"/>
              <a:gd name="connsiteY15" fmla="*/ 9390 h 10000"/>
              <a:gd name="connsiteX16" fmla="*/ 1369 w 10000"/>
              <a:gd name="connsiteY16" fmla="*/ 9410 h 10000"/>
              <a:gd name="connsiteX17" fmla="*/ 955 w 10000"/>
              <a:gd name="connsiteY17" fmla="*/ 9415 h 10000"/>
              <a:gd name="connsiteX18" fmla="*/ 478 w 10000"/>
              <a:gd name="connsiteY18" fmla="*/ 9429 h 10000"/>
              <a:gd name="connsiteX19" fmla="*/ 0 w 10000"/>
              <a:gd name="connsiteY19" fmla="*/ 9429 h 10000"/>
              <a:gd name="connsiteX20" fmla="*/ 4777 w 10000"/>
              <a:gd name="connsiteY20" fmla="*/ 10000 h 10000"/>
              <a:gd name="connsiteX21" fmla="*/ 10000 w 10000"/>
              <a:gd name="connsiteY21" fmla="*/ 0 h 10000"/>
              <a:gd name="connsiteX0" fmla="*/ 10005 w 10005"/>
              <a:gd name="connsiteY0" fmla="*/ 1021 h 1830"/>
              <a:gd name="connsiteX1" fmla="*/ 4784 w 10005"/>
              <a:gd name="connsiteY1" fmla="*/ 0 h 1830"/>
              <a:gd name="connsiteX2" fmla="*/ 4666 w 10005"/>
              <a:gd name="connsiteY2" fmla="*/ 751 h 1830"/>
              <a:gd name="connsiteX3" fmla="*/ 4666 w 10005"/>
              <a:gd name="connsiteY3" fmla="*/ 751 h 1830"/>
              <a:gd name="connsiteX4" fmla="*/ 4666 w 10005"/>
              <a:gd name="connsiteY4" fmla="*/ 802 h 1830"/>
              <a:gd name="connsiteX5" fmla="*/ 4554 w 10005"/>
              <a:gd name="connsiteY5" fmla="*/ 854 h 1830"/>
              <a:gd name="connsiteX6" fmla="*/ 4490 w 10005"/>
              <a:gd name="connsiteY6" fmla="*/ 899 h 1830"/>
              <a:gd name="connsiteX7" fmla="*/ 4315 w 10005"/>
              <a:gd name="connsiteY7" fmla="*/ 950 h 1830"/>
              <a:gd name="connsiteX8" fmla="*/ 4140 w 10005"/>
              <a:gd name="connsiteY8" fmla="*/ 996 h 1830"/>
              <a:gd name="connsiteX9" fmla="*/ 3901 w 10005"/>
              <a:gd name="connsiteY9" fmla="*/ 1034 h 1830"/>
              <a:gd name="connsiteX10" fmla="*/ 3599 w 10005"/>
              <a:gd name="connsiteY10" fmla="*/ 1072 h 1830"/>
              <a:gd name="connsiteX11" fmla="*/ 3312 w 10005"/>
              <a:gd name="connsiteY11" fmla="*/ 1111 h 1830"/>
              <a:gd name="connsiteX12" fmla="*/ 2962 w 10005"/>
              <a:gd name="connsiteY12" fmla="*/ 1143 h 1830"/>
              <a:gd name="connsiteX13" fmla="*/ 2596 w 10005"/>
              <a:gd name="connsiteY13" fmla="*/ 1175 h 1830"/>
              <a:gd name="connsiteX14" fmla="*/ 2245 w 10005"/>
              <a:gd name="connsiteY14" fmla="*/ 1201 h 1830"/>
              <a:gd name="connsiteX15" fmla="*/ 1831 w 10005"/>
              <a:gd name="connsiteY15" fmla="*/ 1220 h 1830"/>
              <a:gd name="connsiteX16" fmla="*/ 1369 w 10005"/>
              <a:gd name="connsiteY16" fmla="*/ 1240 h 1830"/>
              <a:gd name="connsiteX17" fmla="*/ 955 w 10005"/>
              <a:gd name="connsiteY17" fmla="*/ 1245 h 1830"/>
              <a:gd name="connsiteX18" fmla="*/ 478 w 10005"/>
              <a:gd name="connsiteY18" fmla="*/ 1259 h 1830"/>
              <a:gd name="connsiteX19" fmla="*/ 0 w 10005"/>
              <a:gd name="connsiteY19" fmla="*/ 1259 h 1830"/>
              <a:gd name="connsiteX20" fmla="*/ 4777 w 10005"/>
              <a:gd name="connsiteY20" fmla="*/ 1830 h 1830"/>
              <a:gd name="connsiteX21" fmla="*/ 10005 w 10005"/>
              <a:gd name="connsiteY21" fmla="*/ 1021 h 1830"/>
              <a:gd name="connsiteX0" fmla="*/ 10000 w 10000"/>
              <a:gd name="connsiteY0" fmla="*/ 2841 h 7262"/>
              <a:gd name="connsiteX1" fmla="*/ 4781 w 10000"/>
              <a:gd name="connsiteY1" fmla="*/ 51 h 7262"/>
              <a:gd name="connsiteX2" fmla="*/ 4664 w 10000"/>
              <a:gd name="connsiteY2" fmla="*/ 1366 h 7262"/>
              <a:gd name="connsiteX3" fmla="*/ 4664 w 10000"/>
              <a:gd name="connsiteY3" fmla="*/ 1366 h 7262"/>
              <a:gd name="connsiteX4" fmla="*/ 4664 w 10000"/>
              <a:gd name="connsiteY4" fmla="*/ 1645 h 7262"/>
              <a:gd name="connsiteX5" fmla="*/ 4552 w 10000"/>
              <a:gd name="connsiteY5" fmla="*/ 1929 h 7262"/>
              <a:gd name="connsiteX6" fmla="*/ 4488 w 10000"/>
              <a:gd name="connsiteY6" fmla="*/ 2175 h 7262"/>
              <a:gd name="connsiteX7" fmla="*/ 4313 w 10000"/>
              <a:gd name="connsiteY7" fmla="*/ 2453 h 7262"/>
              <a:gd name="connsiteX8" fmla="*/ 4138 w 10000"/>
              <a:gd name="connsiteY8" fmla="*/ 2705 h 7262"/>
              <a:gd name="connsiteX9" fmla="*/ 3899 w 10000"/>
              <a:gd name="connsiteY9" fmla="*/ 2912 h 7262"/>
              <a:gd name="connsiteX10" fmla="*/ 3597 w 10000"/>
              <a:gd name="connsiteY10" fmla="*/ 3120 h 7262"/>
              <a:gd name="connsiteX11" fmla="*/ 3310 w 10000"/>
              <a:gd name="connsiteY11" fmla="*/ 3333 h 7262"/>
              <a:gd name="connsiteX12" fmla="*/ 2961 w 10000"/>
              <a:gd name="connsiteY12" fmla="*/ 3508 h 7262"/>
              <a:gd name="connsiteX13" fmla="*/ 2595 w 10000"/>
              <a:gd name="connsiteY13" fmla="*/ 3683 h 7262"/>
              <a:gd name="connsiteX14" fmla="*/ 2244 w 10000"/>
              <a:gd name="connsiteY14" fmla="*/ 3825 h 7262"/>
              <a:gd name="connsiteX15" fmla="*/ 1830 w 10000"/>
              <a:gd name="connsiteY15" fmla="*/ 3929 h 7262"/>
              <a:gd name="connsiteX16" fmla="*/ 1368 w 10000"/>
              <a:gd name="connsiteY16" fmla="*/ 4038 h 7262"/>
              <a:gd name="connsiteX17" fmla="*/ 955 w 10000"/>
              <a:gd name="connsiteY17" fmla="*/ 4065 h 7262"/>
              <a:gd name="connsiteX18" fmla="*/ 478 w 10000"/>
              <a:gd name="connsiteY18" fmla="*/ 4142 h 7262"/>
              <a:gd name="connsiteX19" fmla="*/ 0 w 10000"/>
              <a:gd name="connsiteY19" fmla="*/ 4142 h 7262"/>
              <a:gd name="connsiteX20" fmla="*/ 4775 w 10000"/>
              <a:gd name="connsiteY20" fmla="*/ 7262 h 7262"/>
              <a:gd name="connsiteX21" fmla="*/ 10000 w 10000"/>
              <a:gd name="connsiteY21" fmla="*/ 2841 h 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7262">
                <a:moveTo>
                  <a:pt x="10000" y="2841"/>
                </a:moveTo>
                <a:lnTo>
                  <a:pt x="4781" y="51"/>
                </a:lnTo>
                <a:cubicBezTo>
                  <a:pt x="4742" y="1417"/>
                  <a:pt x="4703" y="0"/>
                  <a:pt x="4664" y="1366"/>
                </a:cubicBezTo>
                <a:lnTo>
                  <a:pt x="4664" y="1366"/>
                </a:lnTo>
                <a:lnTo>
                  <a:pt x="4664" y="1645"/>
                </a:lnTo>
                <a:cubicBezTo>
                  <a:pt x="4632" y="1737"/>
                  <a:pt x="4584" y="1836"/>
                  <a:pt x="4552" y="1929"/>
                </a:cubicBezTo>
                <a:cubicBezTo>
                  <a:pt x="4536" y="2011"/>
                  <a:pt x="4504" y="2093"/>
                  <a:pt x="4488" y="2175"/>
                </a:cubicBezTo>
                <a:cubicBezTo>
                  <a:pt x="4425" y="2267"/>
                  <a:pt x="4377" y="2360"/>
                  <a:pt x="4313" y="2453"/>
                </a:cubicBezTo>
                <a:cubicBezTo>
                  <a:pt x="4250" y="2535"/>
                  <a:pt x="4202" y="2617"/>
                  <a:pt x="4138" y="2705"/>
                </a:cubicBezTo>
                <a:lnTo>
                  <a:pt x="3899" y="2912"/>
                </a:lnTo>
                <a:lnTo>
                  <a:pt x="3597" y="3120"/>
                </a:lnTo>
                <a:lnTo>
                  <a:pt x="3310" y="3333"/>
                </a:lnTo>
                <a:lnTo>
                  <a:pt x="2961" y="3508"/>
                </a:lnTo>
                <a:lnTo>
                  <a:pt x="2595" y="3683"/>
                </a:lnTo>
                <a:lnTo>
                  <a:pt x="2244" y="3825"/>
                </a:lnTo>
                <a:lnTo>
                  <a:pt x="1830" y="3929"/>
                </a:lnTo>
                <a:lnTo>
                  <a:pt x="1368" y="4038"/>
                </a:lnTo>
                <a:lnTo>
                  <a:pt x="955" y="4065"/>
                </a:lnTo>
                <a:lnTo>
                  <a:pt x="478" y="4142"/>
                </a:lnTo>
                <a:lnTo>
                  <a:pt x="0" y="4142"/>
                </a:lnTo>
                <a:lnTo>
                  <a:pt x="4775" y="7262"/>
                </a:lnTo>
                <a:lnTo>
                  <a:pt x="10000" y="28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0" name="Rechthoek 9"/>
          <p:cNvSpPr/>
          <p:nvPr/>
        </p:nvSpPr>
        <p:spPr>
          <a:xfrm>
            <a:off x="2063552" y="2348880"/>
            <a:ext cx="2088232" cy="43204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19" name="Rechthoek 18"/>
          <p:cNvSpPr/>
          <p:nvPr/>
        </p:nvSpPr>
        <p:spPr>
          <a:xfrm>
            <a:off x="7995339" y="2703764"/>
            <a:ext cx="2088232" cy="43204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22" name="Titel 5"/>
          <p:cNvSpPr txBox="1">
            <a:spLocks/>
          </p:cNvSpPr>
          <p:nvPr/>
        </p:nvSpPr>
        <p:spPr>
          <a:xfrm>
            <a:off x="4880248" y="3797423"/>
            <a:ext cx="7464153" cy="2127853"/>
          </a:xfrm>
          <a:prstGeom prst="rect">
            <a:avLst/>
          </a:prstGeom>
          <a:gradFill>
            <a:gsLst>
              <a:gs pos="0">
                <a:srgbClr val="009D58">
                  <a:alpha val="56000"/>
                </a:srgbClr>
              </a:gs>
              <a:gs pos="100000">
                <a:srgbClr val="EC332E"/>
              </a:gs>
            </a:gsLst>
            <a:lin ang="5400000" scaled="1"/>
          </a:gradFill>
        </p:spPr>
        <p:txBody>
          <a:bodyPr vert="horz" lIns="0" tIns="0" rIns="504000" bIns="0" rtlCol="0" anchor="b" anchorCtr="0">
            <a:normAutofit/>
          </a:bodyPr>
          <a:lstStyle>
            <a:lvl1pPr lvl="0">
              <a:lnSpc>
                <a:spcPts val="3600"/>
              </a:lnSpc>
              <a:spcBef>
                <a:spcPct val="0"/>
              </a:spcBef>
              <a:buNone/>
              <a:defRPr sz="3600" b="1" spc="50" baseline="0">
                <a:solidFill>
                  <a:schemeClr val="bg1"/>
                </a:solidFill>
                <a:latin typeface="+mj-lt"/>
                <a:ea typeface="+mj-ea"/>
                <a:cs typeface="+mj-cs"/>
              </a:defRPr>
            </a:lvl1pPr>
          </a:lstStyle>
          <a:p>
            <a:pPr algn="ctr"/>
            <a:r>
              <a:rPr lang="nl-BE" dirty="0"/>
              <a:t>Michel heeft pensioen al </a:t>
            </a:r>
            <a:r>
              <a:rPr lang="nl-BE" dirty="0" smtClean="0"/>
              <a:t/>
            </a:r>
            <a:br>
              <a:rPr lang="nl-BE" dirty="0" smtClean="0"/>
            </a:br>
            <a:r>
              <a:rPr lang="nl-BE" dirty="0" smtClean="0"/>
              <a:t>hard aangepakt</a:t>
            </a:r>
          </a:p>
          <a:p>
            <a:pPr algn="ctr"/>
            <a:endParaRPr lang="nl-BE" sz="2000" dirty="0"/>
          </a:p>
          <a:p>
            <a:pPr algn="ctr"/>
            <a:endParaRPr lang="nl-BE" dirty="0"/>
          </a:p>
        </p:txBody>
      </p:sp>
      <p:pic>
        <p:nvPicPr>
          <p:cNvPr id="16" name="Afbeelding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158" y="217708"/>
            <a:ext cx="1676135" cy="1676135"/>
          </a:xfrm>
          <a:prstGeom prst="rect">
            <a:avLst/>
          </a:prstGeom>
        </p:spPr>
      </p:pic>
      <p:pic>
        <p:nvPicPr>
          <p:cNvPr id="17" name="Afbeelding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19491" y="605360"/>
            <a:ext cx="2254072" cy="688416"/>
          </a:xfrm>
          <a:prstGeom prst="rect">
            <a:avLst/>
          </a:prstGeom>
        </p:spPr>
      </p:pic>
      <p:sp>
        <p:nvSpPr>
          <p:cNvPr id="21" name="Ondertitel 4"/>
          <p:cNvSpPr>
            <a:spLocks noGrp="1"/>
          </p:cNvSpPr>
          <p:nvPr>
            <p:ph type="subTitle" idx="4294967295"/>
          </p:nvPr>
        </p:nvSpPr>
        <p:spPr>
          <a:xfrm>
            <a:off x="4880247" y="5059490"/>
            <a:ext cx="7464154" cy="1262065"/>
          </a:xfrm>
          <a:noFill/>
        </p:spPr>
        <p:txBody>
          <a:bodyPr/>
          <a:lstStyle/>
          <a:p>
            <a:pPr algn="ctr"/>
            <a:r>
              <a:rPr lang="nl-BE" sz="2400" dirty="0" smtClean="0">
                <a:solidFill>
                  <a:schemeClr val="bg1"/>
                </a:solidFill>
              </a:rPr>
              <a:t>Langer werken voor minder pensioen</a:t>
            </a:r>
          </a:p>
          <a:p>
            <a:endParaRPr lang="nl-BE" dirty="0"/>
          </a:p>
        </p:txBody>
      </p:sp>
    </p:spTree>
    <p:extLst>
      <p:ext uri="{BB962C8B-B14F-4D97-AF65-F5344CB8AC3E}">
        <p14:creationId xmlns:p14="http://schemas.microsoft.com/office/powerpoint/2010/main" val="11802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16667E-7 7.40741E-7 L 0.00039 7.40741E-7 C 0.00078 0.00301 0.00104 0.00625 0.0013 0.00949 C 0.00143 0.01088 0.00156 0.01227 0.00182 0.01366 C 0.00195 0.01459 0.00221 0.01551 0.00273 0.01598 C 0.00312 0.01644 0.00364 0.01598 0.00403 0.01598 L 0.01002 0.01922 L 0.01185 0.00556 L 0.01185 0.00556 L 0.01862 0.01366 L 0.0164 0.02014 L 0.01002 0.02246 L 0.00677 0.01852 L 0.00495 0.01598 L 0.0013 0.01922 L -0.00326 0.02014 L -0.00638 0.0169 C -0.00794 0.0176 -0.00951 0.01806 -0.01094 0.01922 C -0.01367 0.02199 -0.01016 0.02176 -0.01185 0.02176 L -0.01185 0.02176 L -0.0069 0.02986 L -0.00365 0.00949 L 0.00312 0.00787 C 0.00351 0.01111 0.00377 0.01436 0.00403 0.0176 C 0.00416 0.01875 0.00456 0.02084 0.00456 0.02084 L 0.00677 0.02662 L 0.01094 0.02084 L 0.01094 0.00718 L 0.01276 0.00718 L 0.01953 0.02084 C 0.02148 0.03033 0.02135 0.02662 0.02135 0.03148 L 0.02448 0.03148 L 0.02721 0.0169 L 0.02357 0.0088 L 0.01862 0.00139 C 0.01849 0.00394 0.01836 0.00648 0.01823 0.0088 C 0.0181 0.00996 0.01771 0.01204 0.01771 0.01204 L 0.01771 0.03056 C 0.0164 0.03588 0.01653 0.04098 0.01224 0.03866 C 0.00846 0.03681 0.0013 0.03056 0.0013 0.03056 L -0.00182 0.0257 L 0.0013 0.01436 L 0.0013 0.00625 C -4.16667E-7 0.0051 -0.0013 0.00348 -0.00274 0.00232 C -0.00313 0.00186 -0.00417 0.00139 -0.00417 0.00139 L -0.00456 0.0007 C -0.00508 0.00787 -0.0043 0.00787 -0.00729 0.01273 C -0.00794 0.01389 -0.00964 0.01528 -0.00964 0.01528 L -0.01055 0.01922 L -0.00729 0.02894 L -0.0069 0.02986 C -0.01133 0.02778 -0.01589 0.02523 -0.02044 0.02338 C -0.02214 0.02269 -0.02396 0.02292 -0.02552 0.02176 C -0.03047 0.01783 -0.04011 0.00787 -0.04011 0.00787 L -0.04089 0.00556 C -0.04063 0.00834 -0.04089 0.01135 -0.04011 0.01366 C -0.03828 0.01875 -0.03633 0.01852 -0.03373 0.01922 C -0.0332 0.01875 -0.03255 0.01852 -0.03229 0.0176 C -0.03164 0.01598 -0.03099 0.01204 -0.03099 0.01204 L -0.02409 0.00556 L -0.01914 0.00394 L -0.0069 0.00232 C -0.00391 0.00811 -0.00404 0.00926 -0.00143 0.01204 C -0.00104 0.01227 -0.00078 0.0125 -0.00052 0.01273 L 0.00221 0.00787 L 0.01002 0.00463 C 0.0168 0.00371 0.01393 0.00394 0.01862 0.00394 L 0.02083 0.00394 L 0.02448 0.0088 L 0.02448 0.01042 C 0.02565 0.01181 0.02643 0.01412 0.02773 0.01436 C 0.02903 0.01482 0.03177 0.01273 0.03177 0.01273 L 0.03359 0.0088 C 0.0362 0.0169 0.03594 0.01598 0.03815 0.025 C 0.0388 0.02755 0.0388 0.02686 0.03815 0.02894 L 0.03997 0.02894 C 0.04661 0.0257 0.04479 0.02848 0.04687 0.025 L 0.0487 0.02338 C 0.04726 0.02824 0.04765 0.03102 0.04453 0.03056 C 0.04258 0.03033 0.03867 0.02894 0.03867 0.02894 L 0.03594 0.02662 C 0.0345 0.02477 0.0332 0.02269 0.03177 0.02084 C 0.03047 0.01945 0.02773 0.0169 0.02773 0.0169 L 0.02591 0.01273 L 0.01732 0.01273 L 0.01497 0.01366 C 0.01367 0.01412 0.01224 0.01574 0.01094 0.01528 C 0.00976 0.01482 0.0082 0.01111 0.0082 0.01111 L 0.00729 0.00787 L -4.16667E-7 7.40741E-7 Z " pathEditMode="relative" ptsTypes="AAAAAAAAAAAAAAAAAAAAAAAAAAAAAAAAAAAAAAAAAAAAAAAAAAAAAAAAAAAAAAAAAAAAAAAAAAAAAAAAAAAAAAAAAA">
                                      <p:cBhvr>
                                        <p:cTn id="6" dur="43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300"/>
                                  </p:stCondLst>
                                  <p:childTnLst>
                                    <p:animMotion origin="layout" path="M 3.75E-6 -4.44444E-6 L 0.00039 -4.44444E-6 C 0.00078 0.00301 0.00104 0.00625 0.0013 0.0095 C 0.00143 0.01088 0.00156 0.01227 0.00182 0.01366 C 0.00195 0.01459 0.00221 0.01551 0.00273 0.01598 C 0.00312 0.01644 0.00364 0.01598 0.00403 0.01598 L 0.01002 0.01922 L 0.01185 0.00556 L 0.01185 0.00579 L 0.01862 0.01366 L 0.0164 0.02014 L 0.01002 0.02246 L 0.00677 0.01852 L 0.00494 0.01598 L 0.0013 0.01922 L -0.00326 0.02014 L -0.00638 0.0169 C -0.00795 0.0176 -0.00951 0.01806 -0.01094 0.01922 C -0.01368 0.022 -0.01016 0.02176 -0.01185 0.02176 L -0.01185 0.022 L -0.0069 0.02987 L -0.00365 0.0095 L 0.00312 0.00787 C 0.00351 0.01112 0.00377 0.01436 0.00403 0.0176 C 0.00416 0.01875 0.00455 0.02084 0.00455 0.02107 L 0.00677 0.02662 L 0.01093 0.02084 L 0.01093 0.00718 L 0.01276 0.00718 L 0.01953 0.02084 C 0.02148 0.03033 0.02135 0.02662 0.02135 0.03149 L 0.02448 0.03149 L 0.02721 0.0169 L 0.02356 0.0088 L 0.01862 0.00139 C 0.01849 0.00394 0.01836 0.00649 0.01823 0.0088 C 0.0181 0.00996 0.0177 0.01204 0.0177 0.01227 L 0.0177 0.03056 C 0.0164 0.03588 0.01653 0.04098 0.01224 0.03866 C 0.00846 0.03681 0.0013 0.03056 0.0013 0.03079 L -0.00183 0.0257 L 0.0013 0.01436 L 0.0013 0.00625 C 3.75E-6 0.0051 -0.00131 0.00348 -0.00274 0.00232 C -0.00313 0.00186 -0.00417 0.00139 -0.00417 0.00162 L -0.00456 0.0007 C -0.00508 0.00787 -0.0043 0.00787 -0.0073 0.01274 C -0.00795 0.01389 -0.00964 0.01528 -0.00964 0.01551 L -0.01055 0.01922 L -0.0073 0.02894 L -0.0069 0.02987 C -0.01133 0.02778 -0.01589 0.02524 -0.02045 0.02338 C -0.02214 0.02269 -0.02396 0.02292 -0.02552 0.02176 C -0.03047 0.01783 -0.04011 0.00787 -0.04011 0.00811 L -0.04089 0.00556 C -0.04063 0.00834 -0.04089 0.01135 -0.04011 0.01366 C -0.03828 0.01875 -0.03633 0.01852 -0.03373 0.01922 C -0.03321 0.01875 -0.03256 0.01852 -0.0323 0.0176 C -0.03164 0.01598 -0.03099 0.01204 -0.03099 0.01227 L -0.02409 0.00556 L -0.01914 0.00394 L -0.0069 0.00232 C -0.00391 0.00811 -0.00404 0.00926 -0.00144 0.01204 C -0.00105 0.01227 -0.00078 0.0125 -0.00052 0.01274 L 0.00221 0.00787 L 0.01002 0.00463 C 0.01679 0.00371 0.01393 0.00394 0.01862 0.00394 L 0.02083 0.00394 L 0.02448 0.0088 L 0.02448 0.01042 C 0.02565 0.01181 0.02643 0.01412 0.02773 0.01436 C 0.02903 0.01482 0.03177 0.01274 0.03177 0.01297 L 0.03359 0.0088 C 0.03619 0.0169 0.03593 0.01598 0.03815 0.025 C 0.0388 0.02755 0.0388 0.02686 0.03815 0.02894 L 0.03997 0.02894 C 0.04661 0.0257 0.04479 0.02848 0.04687 0.025 L 0.04869 0.02338 C 0.04726 0.02825 0.04765 0.03102 0.04453 0.03056 C 0.04257 0.03033 0.03867 0.02894 0.03867 0.02917 L 0.03593 0.02662 C 0.0345 0.02477 0.0332 0.02269 0.03177 0.02084 C 0.03047 0.01945 0.02773 0.0169 0.02773 0.01713 L 0.02591 0.01274 L 0.01731 0.01274 L 0.01497 0.01366 C 0.01367 0.01412 0.01224 0.01575 0.01093 0.01528 C 0.00976 0.01482 0.0082 0.01112 0.0082 0.01135 L 0.00729 0.00787 L 3.75E-6 -4.44444E-6 Z " pathEditMode="relative" rAng="0" ptsTypes="AAAAAAAAAAAAAAAAAAAAAAAAAAAAAAAAAAAAAAAAAAAAAAAAAAAAAAAAAAAAAAAAAAAAAAAAAAAAAAAAAAAAAAAAAA">
                                      <p:cBhvr>
                                        <p:cTn id="8" dur="4400" fill="hold"/>
                                        <p:tgtEl>
                                          <p:spTgt spid="19"/>
                                        </p:tgtEl>
                                        <p:attrNameLst>
                                          <p:attrName>ppt_x</p:attrName>
                                          <p:attrName>ppt_y</p:attrName>
                                        </p:attrNameLst>
                                      </p:cBhvr>
                                      <p:rCtr x="391"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Langer werken</a:t>
            </a:r>
            <a:endParaRPr lang="en-US" dirty="0"/>
          </a:p>
        </p:txBody>
      </p:sp>
      <p:sp>
        <p:nvSpPr>
          <p:cNvPr id="3" name="Tijdelijke aanduiding voor inhoud 2"/>
          <p:cNvSpPr>
            <a:spLocks noGrp="1"/>
          </p:cNvSpPr>
          <p:nvPr>
            <p:ph idx="1"/>
          </p:nvPr>
        </p:nvSpPr>
        <p:spPr>
          <a:xfrm>
            <a:off x="711190" y="1662108"/>
            <a:ext cx="10769621" cy="4863235"/>
          </a:xfrm>
        </p:spPr>
        <p:txBody>
          <a:bodyPr>
            <a:normAutofit fontScale="92500"/>
          </a:bodyPr>
          <a:lstStyle/>
          <a:p>
            <a:r>
              <a:rPr lang="nl-BE" dirty="0" smtClean="0"/>
              <a:t>Pensioen 65 </a:t>
            </a:r>
            <a:r>
              <a:rPr lang="nl-BE" dirty="0" smtClean="0">
                <a:sym typeface="Wingdings" panose="05000000000000000000" pitchFamily="2" charset="2"/>
              </a:rPr>
              <a:t></a:t>
            </a:r>
            <a:r>
              <a:rPr lang="nl-BE" dirty="0" smtClean="0"/>
              <a:t> 67 jaar</a:t>
            </a:r>
          </a:p>
          <a:p>
            <a:r>
              <a:rPr lang="nl-BE" dirty="0" smtClean="0"/>
              <a:t>Vervroegd pensioen 62 </a:t>
            </a:r>
            <a:r>
              <a:rPr lang="nl-BE" dirty="0" smtClean="0">
                <a:sym typeface="Wingdings" panose="05000000000000000000" pitchFamily="2" charset="2"/>
              </a:rPr>
              <a:t></a:t>
            </a:r>
            <a:r>
              <a:rPr lang="nl-BE" dirty="0" smtClean="0"/>
              <a:t> 63 jaar, na 42 i.p.v. 40 jaar loopbaan</a:t>
            </a:r>
            <a:br>
              <a:rPr lang="nl-BE" dirty="0" smtClean="0"/>
            </a:br>
            <a:r>
              <a:rPr lang="nl-BE" dirty="0" smtClean="0"/>
              <a:t>(Di </a:t>
            </a:r>
            <a:r>
              <a:rPr lang="nl-BE" dirty="0" err="1"/>
              <a:t>Rupo</a:t>
            </a:r>
            <a:r>
              <a:rPr lang="nl-BE" dirty="0"/>
              <a:t>: van 60 </a:t>
            </a:r>
            <a:r>
              <a:rPr lang="nl-BE" dirty="0" smtClean="0">
                <a:sym typeface="Wingdings" panose="05000000000000000000" pitchFamily="2" charset="2"/>
              </a:rPr>
              <a:t> 62 </a:t>
            </a:r>
            <a:r>
              <a:rPr lang="nl-BE" dirty="0" smtClean="0"/>
              <a:t>jaar)</a:t>
            </a:r>
          </a:p>
          <a:p>
            <a:r>
              <a:rPr lang="nl-BE" dirty="0" smtClean="0"/>
              <a:t>Pensioenbonus afgeschaft (= vergoeding langer werken dan 62 jaar of 44 loopbaanjaren)</a:t>
            </a:r>
          </a:p>
          <a:p>
            <a:r>
              <a:rPr lang="nl-BE" dirty="0" smtClean="0"/>
              <a:t>Opname overlevingspensioen van 50 </a:t>
            </a:r>
            <a:r>
              <a:rPr lang="nl-BE" dirty="0" smtClean="0">
                <a:sym typeface="Wingdings" panose="05000000000000000000" pitchFamily="2" charset="2"/>
              </a:rPr>
              <a:t> </a:t>
            </a:r>
            <a:r>
              <a:rPr lang="nl-BE" dirty="0" smtClean="0"/>
              <a:t>55 jaar </a:t>
            </a:r>
            <a:br>
              <a:rPr lang="nl-BE" dirty="0" smtClean="0"/>
            </a:br>
            <a:r>
              <a:rPr lang="nl-BE" dirty="0" smtClean="0"/>
              <a:t>(Di </a:t>
            </a:r>
            <a:r>
              <a:rPr lang="nl-BE" dirty="0" err="1" smtClean="0"/>
              <a:t>Rupo</a:t>
            </a:r>
            <a:r>
              <a:rPr lang="nl-BE" dirty="0" smtClean="0"/>
              <a:t> 45 </a:t>
            </a:r>
            <a:r>
              <a:rPr lang="nl-BE" dirty="0" smtClean="0">
                <a:sym typeface="Wingdings" panose="05000000000000000000" pitchFamily="2" charset="2"/>
              </a:rPr>
              <a:t></a:t>
            </a:r>
            <a:r>
              <a:rPr lang="nl-BE" dirty="0" smtClean="0"/>
              <a:t> 50 jaar</a:t>
            </a:r>
            <a:r>
              <a:rPr lang="nl-BE" dirty="0" smtClean="0"/>
              <a:t>) </a:t>
            </a:r>
            <a:r>
              <a:rPr lang="nl-BE" dirty="0" smtClean="0">
                <a:sym typeface="Wingdings" panose="05000000000000000000" pitchFamily="2" charset="2"/>
              </a:rPr>
              <a:t> </a:t>
            </a:r>
            <a:r>
              <a:rPr lang="nl-BE" b="1" dirty="0" smtClean="0">
                <a:sym typeface="Wingdings" panose="05000000000000000000" pitchFamily="2" charset="2"/>
              </a:rPr>
              <a:t>dankzij protest vakbonden afgeschaft</a:t>
            </a:r>
            <a:endParaRPr lang="nl-BE" b="1" dirty="0" smtClean="0"/>
          </a:p>
          <a:p>
            <a:r>
              <a:rPr lang="nl-BE" dirty="0" smtClean="0"/>
              <a:t>SWT (brugpensioen) 60 </a:t>
            </a:r>
            <a:r>
              <a:rPr lang="nl-BE" dirty="0" smtClean="0">
                <a:sym typeface="Wingdings" panose="05000000000000000000" pitchFamily="2" charset="2"/>
              </a:rPr>
              <a:t></a:t>
            </a:r>
            <a:r>
              <a:rPr lang="nl-BE" dirty="0" smtClean="0"/>
              <a:t> 62 jaar (</a:t>
            </a:r>
            <a:r>
              <a:rPr lang="nl-BE" sz="2100" dirty="0" smtClean="0"/>
              <a:t>tenzij uitzonderingen</a:t>
            </a:r>
            <a:r>
              <a:rPr lang="nl-BE" dirty="0" smtClean="0"/>
              <a:t>)</a:t>
            </a:r>
          </a:p>
          <a:p>
            <a:r>
              <a:rPr lang="nl-BE" dirty="0"/>
              <a:t>L</a:t>
            </a:r>
            <a:r>
              <a:rPr lang="nl-BE" dirty="0" smtClean="0"/>
              <a:t>andingsbaan 55 </a:t>
            </a:r>
            <a:r>
              <a:rPr lang="nl-BE" dirty="0" smtClean="0">
                <a:sym typeface="Wingdings" panose="05000000000000000000" pitchFamily="2" charset="2"/>
              </a:rPr>
              <a:t></a:t>
            </a:r>
            <a:r>
              <a:rPr lang="nl-BE" dirty="0" smtClean="0"/>
              <a:t> 60 jaar (</a:t>
            </a:r>
            <a:r>
              <a:rPr lang="nl-BE" sz="2100" dirty="0" smtClean="0"/>
              <a:t>tenzij uitzonderingen</a:t>
            </a:r>
            <a:r>
              <a:rPr lang="nl-BE" dirty="0" smtClean="0"/>
              <a:t>)</a:t>
            </a:r>
          </a:p>
          <a:p>
            <a:endParaRPr lang="en-US" dirty="0"/>
          </a:p>
        </p:txBody>
      </p:sp>
    </p:spTree>
    <p:extLst>
      <p:ext uri="{BB962C8B-B14F-4D97-AF65-F5344CB8AC3E}">
        <p14:creationId xmlns:p14="http://schemas.microsoft.com/office/powerpoint/2010/main" val="38168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Minder pensioen</a:t>
            </a:r>
            <a:endParaRPr lang="nl-BE" dirty="0"/>
          </a:p>
        </p:txBody>
      </p:sp>
      <p:sp>
        <p:nvSpPr>
          <p:cNvPr id="3" name="Tijdelijke aanduiding voor inhoud 2"/>
          <p:cNvSpPr>
            <a:spLocks noGrp="1"/>
          </p:cNvSpPr>
          <p:nvPr>
            <p:ph idx="1"/>
          </p:nvPr>
        </p:nvSpPr>
        <p:spPr/>
        <p:txBody>
          <a:bodyPr>
            <a:normAutofit/>
          </a:bodyPr>
          <a:lstStyle/>
          <a:p>
            <a:r>
              <a:rPr lang="nl-BE" dirty="0" smtClean="0"/>
              <a:t>SWT en werkloosheidsperiodes tellen minder mee voor pensioen</a:t>
            </a:r>
            <a:br>
              <a:rPr lang="nl-BE" dirty="0" smtClean="0"/>
            </a:br>
            <a:r>
              <a:rPr lang="nl-BE" dirty="0" smtClean="0"/>
              <a:t>bij </a:t>
            </a:r>
            <a:r>
              <a:rPr lang="nl-BE" dirty="0"/>
              <a:t>gemiddelde werknemer: 5,6 </a:t>
            </a:r>
            <a:r>
              <a:rPr lang="nl-BE" dirty="0" smtClean="0"/>
              <a:t>jaar</a:t>
            </a:r>
            <a:br>
              <a:rPr lang="nl-BE" dirty="0" smtClean="0"/>
            </a:br>
            <a:r>
              <a:rPr lang="nl-BE" dirty="0" smtClean="0">
                <a:sym typeface="Wingdings" panose="05000000000000000000" pitchFamily="2" charset="2"/>
              </a:rPr>
              <a:t> man verliest €152/maand pensioen, vrouw €133/maand</a:t>
            </a:r>
            <a:endParaRPr lang="nl-BE" dirty="0" smtClean="0"/>
          </a:p>
          <a:p>
            <a:r>
              <a:rPr lang="nl-BE" dirty="0" smtClean="0"/>
              <a:t>Ongunstigere berekeningen:</a:t>
            </a:r>
          </a:p>
          <a:p>
            <a:pPr lvl="1"/>
            <a:r>
              <a:rPr lang="nl-BE" dirty="0" smtClean="0"/>
              <a:t>Eenheid </a:t>
            </a:r>
            <a:r>
              <a:rPr lang="nl-BE" dirty="0"/>
              <a:t>van loopbaan vanaf 2019: </a:t>
            </a:r>
            <a:r>
              <a:rPr lang="nl-BE" dirty="0" smtClean="0"/>
              <a:t>een loopbaan kan meer dan 45 jaar bedragen: indien de periode na 45 jaar bestaat uit gelijkgestelde periodes (</a:t>
            </a:r>
            <a:r>
              <a:rPr lang="nl-BE" dirty="0" err="1" smtClean="0"/>
              <a:t>SWT,werkloosheid</a:t>
            </a:r>
            <a:r>
              <a:rPr lang="nl-BE" dirty="0" smtClean="0"/>
              <a:t>..) : niet </a:t>
            </a:r>
            <a:r>
              <a:rPr lang="nl-BE" dirty="0"/>
              <a:t>de beste </a:t>
            </a:r>
            <a:r>
              <a:rPr lang="nl-BE" dirty="0" smtClean="0"/>
              <a:t>45 </a:t>
            </a:r>
            <a:r>
              <a:rPr lang="nl-BE" dirty="0"/>
              <a:t>laatste jaren worden </a:t>
            </a:r>
            <a:r>
              <a:rPr lang="nl-BE" dirty="0" smtClean="0"/>
              <a:t>meegenomen, maar de 45 eerste jaren. Gevolg: lager pensioen.</a:t>
            </a:r>
            <a:endParaRPr lang="nl-BE" dirty="0"/>
          </a:p>
          <a:p>
            <a:pPr lvl="1"/>
            <a:r>
              <a:rPr lang="nl-BE" dirty="0" smtClean="0"/>
              <a:t>…</a:t>
            </a:r>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7</a:t>
            </a:fld>
            <a:endParaRPr lang="nl-NL" dirty="0"/>
          </a:p>
        </p:txBody>
      </p:sp>
    </p:spTree>
    <p:extLst>
      <p:ext uri="{BB962C8B-B14F-4D97-AF65-F5344CB8AC3E}">
        <p14:creationId xmlns:p14="http://schemas.microsoft.com/office/powerpoint/2010/main" val="33527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‘oplossing’ volgens </a:t>
            </a:r>
            <a:r>
              <a:rPr lang="nl-BE" dirty="0" err="1" smtClean="0"/>
              <a:t>Bacquelaine</a:t>
            </a:r>
            <a:endParaRPr lang="nl-BE" dirty="0"/>
          </a:p>
        </p:txBody>
      </p:sp>
      <p:sp>
        <p:nvSpPr>
          <p:cNvPr id="4" name="Tijdelijke aanduiding voor datum 3"/>
          <p:cNvSpPr>
            <a:spLocks noGrp="1"/>
          </p:cNvSpPr>
          <p:nvPr>
            <p:ph type="dt" sz="half" idx="10"/>
          </p:nvPr>
        </p:nvSpPr>
        <p:spPr/>
        <p:txBody>
          <a:bodyPr/>
          <a:lstStyle/>
          <a:p>
            <a:fld id="{DCFBBCD9-E19E-40F9-B76B-D16FB16A9D2D}" type="datetime4">
              <a:rPr lang="nl-NL" smtClean="0"/>
              <a:pPr/>
              <a:t>12 december 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5B086F5-70A8-43E7-855B-81328E466B1D}" type="slidenum">
              <a:rPr lang="nl-NL" smtClean="0"/>
              <a:pPr/>
              <a:t>8</a:t>
            </a:fld>
            <a:endParaRPr lang="nl-NL" dirty="0"/>
          </a:p>
        </p:txBody>
      </p:sp>
      <p:pic>
        <p:nvPicPr>
          <p:cNvPr id="7" name="Picture 2" descr="Afbeeldingsresultaat voor bacquela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409697"/>
            <a:ext cx="3445002" cy="5167503"/>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88" y="1409697"/>
            <a:ext cx="1957514" cy="5167503"/>
          </a:xfrm>
          <a:prstGeom prst="rect">
            <a:avLst/>
          </a:prstGeom>
        </p:spPr>
      </p:pic>
      <p:sp>
        <p:nvSpPr>
          <p:cNvPr id="3" name="Tijdelijke aanduiding voor inhoud 2"/>
          <p:cNvSpPr>
            <a:spLocks noGrp="1"/>
          </p:cNvSpPr>
          <p:nvPr>
            <p:ph idx="1"/>
          </p:nvPr>
        </p:nvSpPr>
        <p:spPr>
          <a:xfrm>
            <a:off x="3445002" y="2257793"/>
            <a:ext cx="8035809" cy="4319407"/>
          </a:xfrm>
        </p:spPr>
        <p:txBody>
          <a:bodyPr>
            <a:normAutofit/>
          </a:bodyPr>
          <a:lstStyle/>
          <a:p>
            <a:pPr marL="0" indent="0">
              <a:buNone/>
            </a:pPr>
            <a:r>
              <a:rPr lang="nl-BE" dirty="0" smtClean="0"/>
              <a:t>	Maar:</a:t>
            </a:r>
          </a:p>
          <a:p>
            <a:r>
              <a:rPr lang="nl-BE" dirty="0" smtClean="0"/>
              <a:t>Rendement groepsverzekering</a:t>
            </a:r>
            <a:br>
              <a:rPr lang="nl-BE" dirty="0" smtClean="0"/>
            </a:br>
            <a:r>
              <a:rPr lang="nl-BE" dirty="0" smtClean="0"/>
              <a:t>3,25 à 3,75% </a:t>
            </a:r>
            <a:r>
              <a:rPr lang="nl-BE" dirty="0" smtClean="0">
                <a:sym typeface="Wingdings" panose="05000000000000000000" pitchFamily="2" charset="2"/>
              </a:rPr>
              <a:t> 1,75%</a:t>
            </a:r>
            <a:r>
              <a:rPr lang="nl-BE" dirty="0" smtClean="0"/>
              <a:t> </a:t>
            </a:r>
          </a:p>
          <a:p>
            <a:r>
              <a:rPr lang="nl-BE" dirty="0" smtClean="0"/>
              <a:t>In Nederland:</a:t>
            </a:r>
            <a:br>
              <a:rPr lang="nl-BE" dirty="0" smtClean="0"/>
            </a:br>
            <a:r>
              <a:rPr lang="nl-BE" dirty="0" smtClean="0"/>
              <a:t>Crisis 2008: aanvullend pensioen </a:t>
            </a:r>
            <a:r>
              <a:rPr lang="nl-BE" dirty="0" smtClean="0">
                <a:sym typeface="Wingdings" panose="05000000000000000000" pitchFamily="2" charset="2"/>
              </a:rPr>
              <a:t></a:t>
            </a:r>
            <a:r>
              <a:rPr lang="nl-BE" dirty="0" smtClean="0"/>
              <a:t> tot -7%!</a:t>
            </a:r>
          </a:p>
          <a:p>
            <a:r>
              <a:rPr lang="nl-BE" dirty="0" smtClean="0"/>
              <a:t>Lagere inkomens = minder wettelijk pensioen + job zonder groepsverzekering + geen geld voor pensioensparen = meer ongelijkheid</a:t>
            </a:r>
            <a:endParaRPr lang="nl-BE" dirty="0"/>
          </a:p>
        </p:txBody>
      </p:sp>
      <p:sp>
        <p:nvSpPr>
          <p:cNvPr id="9" name="Toelichting met afgeronde rechthoek 8"/>
          <p:cNvSpPr/>
          <p:nvPr/>
        </p:nvSpPr>
        <p:spPr>
          <a:xfrm>
            <a:off x="2299168" y="1128897"/>
            <a:ext cx="5760640" cy="1008112"/>
          </a:xfrm>
          <a:prstGeom prst="wedgeRoundRectCallout">
            <a:avLst>
              <a:gd name="adj1" fmla="val -51884"/>
              <a:gd name="adj2" fmla="val 170203"/>
              <a:gd name="adj3" fmla="val 16667"/>
            </a:avLst>
          </a:prstGeom>
          <a:ln w="28575">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sz="2800" b="1" dirty="0" smtClean="0"/>
              <a:t>Trek uw plan!</a:t>
            </a:r>
          </a:p>
          <a:p>
            <a:pPr algn="ctr"/>
            <a:r>
              <a:rPr lang="nl-BE" sz="2400" dirty="0" smtClean="0"/>
              <a:t>En zorg zelf voor aanvullend pensioen.</a:t>
            </a:r>
            <a:endParaRPr lang="nl-BE" sz="2400" dirty="0"/>
          </a:p>
        </p:txBody>
      </p:sp>
      <p:pic>
        <p:nvPicPr>
          <p:cNvPr id="10" name="Afbeelding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6255" y="61335"/>
            <a:ext cx="1676135" cy="1676135"/>
          </a:xfrm>
          <a:prstGeom prst="rect">
            <a:avLst/>
          </a:prstGeom>
        </p:spPr>
      </p:pic>
    </p:spTree>
    <p:extLst>
      <p:ext uri="{BB962C8B-B14F-4D97-AF65-F5344CB8AC3E}">
        <p14:creationId xmlns:p14="http://schemas.microsoft.com/office/powerpoint/2010/main" val="5269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BE" dirty="0"/>
              <a:t/>
            </a:r>
            <a:br>
              <a:rPr lang="nl-BE" dirty="0"/>
            </a:br>
            <a:endParaRPr lang="nl-BE" dirty="0"/>
          </a:p>
        </p:txBody>
      </p:sp>
      <p:sp>
        <p:nvSpPr>
          <p:cNvPr id="2" name="Tijdelijke aanduiding voor datum 1"/>
          <p:cNvSpPr>
            <a:spLocks noGrp="1"/>
          </p:cNvSpPr>
          <p:nvPr>
            <p:ph type="dt" sz="half" idx="10"/>
          </p:nvPr>
        </p:nvSpPr>
        <p:spPr/>
        <p:txBody>
          <a:bodyPr/>
          <a:lstStyle/>
          <a:p>
            <a:fld id="{089D6B95-FF30-48F7-90A8-B8C213C58279}" type="datetime4">
              <a:rPr lang="nl-NL" smtClean="0"/>
              <a:pPr/>
              <a:t>12 december 2017</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5B086F5-70A8-43E7-855B-81328E466B1D}" type="slidenum">
              <a:rPr lang="nl-NL" smtClean="0"/>
              <a:pPr/>
              <a:t>9</a:t>
            </a:fld>
            <a:endParaRPr lang="nl-NL" dirty="0"/>
          </a:p>
        </p:txBody>
      </p:sp>
      <p:sp>
        <p:nvSpPr>
          <p:cNvPr id="5" name="Ondertitel 4"/>
          <p:cNvSpPr>
            <a:spLocks noGrp="1"/>
          </p:cNvSpPr>
          <p:nvPr>
            <p:ph type="subTitle" idx="1"/>
          </p:nvPr>
        </p:nvSpPr>
        <p:spPr/>
        <p:txBody>
          <a:bodyPr/>
          <a:lstStyle/>
          <a:p>
            <a:endParaRPr lang="nl-BE"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315416"/>
            <a:ext cx="10005593" cy="6858000"/>
          </a:xfrm>
          <a:prstGeom prst="rect">
            <a:avLst/>
          </a:prstGeom>
        </p:spPr>
      </p:pic>
      <p:sp>
        <p:nvSpPr>
          <p:cNvPr id="8" name="Titel 5"/>
          <p:cNvSpPr txBox="1">
            <a:spLocks/>
          </p:cNvSpPr>
          <p:nvPr/>
        </p:nvSpPr>
        <p:spPr>
          <a:xfrm>
            <a:off x="4949273" y="4092185"/>
            <a:ext cx="7464153" cy="1262066"/>
          </a:xfrm>
          <a:prstGeom prst="rect">
            <a:avLst/>
          </a:prstGeom>
          <a:noFill/>
        </p:spPr>
        <p:txBody>
          <a:bodyPr vert="horz" lIns="0" tIns="0" rIns="504000" bIns="0" rtlCol="0" anchor="b" anchorCtr="0">
            <a:normAutofit/>
          </a:bodyPr>
          <a:lstStyle>
            <a:lvl1pPr marL="252000" algn="l" defTabSz="914400" rtl="0" eaLnBrk="1" latinLnBrk="0" hangingPunct="1">
              <a:lnSpc>
                <a:spcPts val="3600"/>
              </a:lnSpc>
              <a:spcBef>
                <a:spcPct val="0"/>
              </a:spcBef>
              <a:buNone/>
              <a:defRPr sz="3600" b="1" kern="1200" spc="50" baseline="0">
                <a:solidFill>
                  <a:schemeClr val="bg1"/>
                </a:solidFill>
                <a:latin typeface="+mj-lt"/>
                <a:ea typeface="+mj-ea"/>
                <a:cs typeface="+mj-cs"/>
              </a:defRPr>
            </a:lvl1pPr>
          </a:lstStyle>
          <a:p>
            <a:r>
              <a:rPr lang="nl-BE" dirty="0"/>
              <a:t>De grootste aanval is nu op komst</a:t>
            </a:r>
          </a:p>
        </p:txBody>
      </p:sp>
    </p:spTree>
    <p:extLst>
      <p:ext uri="{BB962C8B-B14F-4D97-AF65-F5344CB8AC3E}">
        <p14:creationId xmlns:p14="http://schemas.microsoft.com/office/powerpoint/2010/main" val="393832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a:themeElements>
    <a:clrScheme name="LBC-NVK">
      <a:dk1>
        <a:srgbClr val="000000"/>
      </a:dk1>
      <a:lt1>
        <a:sysClr val="window" lastClr="FFFFFF"/>
      </a:lt1>
      <a:dk2>
        <a:srgbClr val="707070"/>
      </a:dk2>
      <a:lt2>
        <a:srgbClr val="FFFFFF"/>
      </a:lt2>
      <a:accent1>
        <a:srgbClr val="55AA33"/>
      </a:accent1>
      <a:accent2>
        <a:srgbClr val="BBCC33"/>
      </a:accent2>
      <a:accent3>
        <a:srgbClr val="007744"/>
      </a:accent3>
      <a:accent4>
        <a:srgbClr val="99DDDD"/>
      </a:accent4>
      <a:accent5>
        <a:srgbClr val="00AAAA"/>
      </a:accent5>
      <a:accent6>
        <a:srgbClr val="006666"/>
      </a:accent6>
      <a:hlink>
        <a:srgbClr val="007744"/>
      </a:hlink>
      <a:folHlink>
        <a:srgbClr val="70707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BE1D58EC-A4C9-4284-B2E5-D619F52E0BB5}" vid="{A97025DD-F3AB-487A-A5E1-10BBAA0AC6F9}"/>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Basispresentatie LBC-NVK 16-9</Template>
  <TotalTime>390</TotalTime>
  <Words>806</Words>
  <Application>Microsoft Office PowerPoint</Application>
  <PresentationFormat>Breedbeeld</PresentationFormat>
  <Paragraphs>156</Paragraphs>
  <Slides>22</Slides>
  <Notes>5</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27" baseType="lpstr">
      <vt:lpstr>Arial</vt:lpstr>
      <vt:lpstr>Calibri</vt:lpstr>
      <vt:lpstr>Wingdings</vt:lpstr>
      <vt:lpstr>Presentatie</vt:lpstr>
      <vt:lpstr>Image</vt:lpstr>
      <vt:lpstr>Pensioenhervorming  regering-Michel  </vt:lpstr>
      <vt:lpstr>Overzicht</vt:lpstr>
      <vt:lpstr>Wat is het wettelijk pensioen? </vt:lpstr>
      <vt:lpstr>Wettelijk pensioen</vt:lpstr>
      <vt:lpstr>PowerPoint-presentatie</vt:lpstr>
      <vt:lpstr>Langer werken</vt:lpstr>
      <vt:lpstr>Minder pensioen</vt:lpstr>
      <vt:lpstr>‘oplossing’ volgens Bacquelaine</vt:lpstr>
      <vt:lpstr> </vt:lpstr>
      <vt:lpstr>Lopende dossiers</vt:lpstr>
      <vt:lpstr>Langer werken is onzin</vt:lpstr>
      <vt:lpstr>PowerPoint-presentatie</vt:lpstr>
      <vt:lpstr>Pensioen met (weinig) punten</vt:lpstr>
      <vt:lpstr>Pensioen met punten: buitenlandse slechte voorbeelden</vt:lpstr>
      <vt:lpstr>PowerPoint-presentatie</vt:lpstr>
      <vt:lpstr>PowerPoint-presentatie</vt:lpstr>
      <vt:lpstr>Alternatieven</vt:lpstr>
      <vt:lpstr>PowerPoint-presentatie</vt:lpstr>
      <vt:lpstr>België: bij de laagste pensioenen van Europa!</vt:lpstr>
      <vt:lpstr>Wat willen wij?</vt:lpstr>
      <vt:lpstr>Wat willen wij?</vt:lpstr>
      <vt:lpstr>TIJD VOOR ACTIE want er is genoeg geknoeid met onze pensioenen</vt:lpstr>
    </vt:vector>
  </TitlesOfParts>
  <Company>ACV-CSC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Sebastiaan Kok</dc:creator>
  <cp:lastModifiedBy>Ruben Baes</cp:lastModifiedBy>
  <cp:revision>37</cp:revision>
  <dcterms:created xsi:type="dcterms:W3CDTF">2017-12-04T06:52:35Z</dcterms:created>
  <dcterms:modified xsi:type="dcterms:W3CDTF">2017-12-12T08:42:03Z</dcterms:modified>
</cp:coreProperties>
</file>